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7" r:id="rId4"/>
    <p:sldMasterId id="2147483674" r:id="rId5"/>
  </p:sldMasterIdLst>
  <p:notesMasterIdLst>
    <p:notesMasterId r:id="rId14"/>
  </p:notesMasterIdLst>
  <p:sldIdLst>
    <p:sldId id="289" r:id="rId6"/>
    <p:sldId id="291" r:id="rId7"/>
    <p:sldId id="1177" r:id="rId8"/>
    <p:sldId id="1175" r:id="rId9"/>
    <p:sldId id="1176" r:id="rId10"/>
    <p:sldId id="1178" r:id="rId11"/>
    <p:sldId id="1179" r:id="rId12"/>
    <p:sldId id="117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0FF0F6-29B5-4D80-BA41-31B15DA71D65}">
          <p14:sldIdLst>
            <p14:sldId id="289"/>
            <p14:sldId id="291"/>
            <p14:sldId id="1177"/>
            <p14:sldId id="1175"/>
            <p14:sldId id="1176"/>
            <p14:sldId id="1178"/>
            <p14:sldId id="1179"/>
            <p14:sldId id="1172"/>
          </p14:sldIdLst>
        </p14:section>
        <p14:section name="Annex" id="{0EA6E75E-EE7C-4FFB-9909-7BE6B4DB344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4740A-8FAE-6841-80CC-6E69D4A3C889}" name="Rex Ho (HK - TAX)" initials="RH(T" userId="S::rex.ho@hk.pwc.com::51fd483a-d568-452a-a6b3-eda55865e69b" providerId="AD"/>
  <p188:author id="{4B9C7124-6424-6ADE-3217-72B407DC2821}" name="Joyce Lee" initials="JL" userId="Joyce Lee" providerId="None"/>
  <p188:author id="{E5C6D777-9F20-C674-9155-FD10B4E50E39}" name="Erica Chung" initials="EC" userId="S::ericachung@fsdc.org.hk::df9bbb88-8273-4cee-a005-2c0cb4e15115" providerId="AD"/>
  <p188:author id="{82634BA8-ADA0-9764-5DBB-6D278BD6A92F}" name="FSDC" initials="FSDC" userId="FSDC" providerId="None"/>
  <p188:author id="{A9C022DF-8384-A826-01B8-698AFD55EA66}" name="Andy Leung" initials="AL" userId="S::andyleung@fsdc.org.hk::ec3ebd1c-2a86-4310-96e6-a78855af3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46"/>
    <a:srgbClr val="575454"/>
    <a:srgbClr val="424282"/>
    <a:srgbClr val="E84C22"/>
    <a:srgbClr val="FFF0C2"/>
    <a:srgbClr val="FFCC66"/>
    <a:srgbClr val="F2F2F2"/>
    <a:srgbClr val="FF8427"/>
    <a:srgbClr val="EDD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5" autoAdjust="0"/>
    <p:restoredTop sz="90952" autoAdjust="0"/>
  </p:normalViewPr>
  <p:slideViewPr>
    <p:cSldViewPr snapToGrid="0">
      <p:cViewPr varScale="1">
        <p:scale>
          <a:sx n="102" d="100"/>
          <a:sy n="102" d="100"/>
        </p:scale>
        <p:origin x="104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x Ho (HK - TAX)" userId="51fd483a-d568-452a-a6b3-eda55865e69b" providerId="ADAL" clId="{08B3209B-1F33-4199-A757-5368644D4E93}"/>
    <pc:docChg chg="custSel modSld replTag">
      <pc:chgData name="Rex Ho (HK - TAX)" userId="51fd483a-d568-452a-a6b3-eda55865e69b" providerId="ADAL" clId="{08B3209B-1F33-4199-A757-5368644D4E93}" dt="2024-05-13T01:42:52.522" v="807"/>
      <pc:docMkLst>
        <pc:docMk/>
      </pc:docMkLst>
      <pc:sldChg chg="modSp mod">
        <pc:chgData name="Rex Ho (HK - TAX)" userId="51fd483a-d568-452a-a6b3-eda55865e69b" providerId="ADAL" clId="{08B3209B-1F33-4199-A757-5368644D4E93}" dt="2024-05-13T01:40:37.923" v="700" actId="207"/>
        <pc:sldMkLst>
          <pc:docMk/>
          <pc:sldMk cId="3510022466" sldId="1168"/>
        </pc:sldMkLst>
        <pc:spChg chg="mod">
          <ac:chgData name="Rex Ho (HK - TAX)" userId="51fd483a-d568-452a-a6b3-eda55865e69b" providerId="ADAL" clId="{08B3209B-1F33-4199-A757-5368644D4E93}" dt="2024-05-13T01:40:37.923" v="700" actId="207"/>
          <ac:spMkLst>
            <pc:docMk/>
            <pc:sldMk cId="3510022466" sldId="1168"/>
            <ac:spMk id="71" creationId="{98673E55-8512-145B-1285-4DB5F5C98198}"/>
          </ac:spMkLst>
        </pc:spChg>
      </pc:sldChg>
      <pc:sldChg chg="modSp mod">
        <pc:chgData name="Rex Ho (HK - TAX)" userId="51fd483a-d568-452a-a6b3-eda55865e69b" providerId="ADAL" clId="{08B3209B-1F33-4199-A757-5368644D4E93}" dt="2024-05-13T01:42:49.395" v="805" actId="207"/>
        <pc:sldMkLst>
          <pc:docMk/>
          <pc:sldMk cId="1583830485" sldId="1175"/>
        </pc:sldMkLst>
        <pc:spChg chg="mod">
          <ac:chgData name="Rex Ho (HK - TAX)" userId="51fd483a-d568-452a-a6b3-eda55865e69b" providerId="ADAL" clId="{08B3209B-1F33-4199-A757-5368644D4E93}" dt="2024-05-13T01:42:49.395" v="805" actId="207"/>
          <ac:spMkLst>
            <pc:docMk/>
            <pc:sldMk cId="1583830485" sldId="1175"/>
            <ac:spMk id="4" creationId="{D77FEF95-6245-9464-F47F-3F8D9528A7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0F40B-7BC6-498C-B035-8EFAD6C26359}" type="datetimeFigureOut">
              <a:rPr lang="en-HK" smtClean="0"/>
              <a:t>26/9/2024</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75630-E167-42B0-A0C7-BFC637E26B5F}" type="slidenum">
              <a:rPr lang="en-HK" smtClean="0"/>
              <a:t>‹#›</a:t>
            </a:fld>
            <a:endParaRPr lang="en-HK"/>
          </a:p>
        </p:txBody>
      </p:sp>
    </p:spTree>
    <p:extLst>
      <p:ext uri="{BB962C8B-B14F-4D97-AF65-F5344CB8AC3E}">
        <p14:creationId xmlns:p14="http://schemas.microsoft.com/office/powerpoint/2010/main" val="4057362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5"/>
            <a:ext cx="5608320" cy="4590095"/>
          </a:xfrm>
        </p:spPr>
        <p:txBody>
          <a:bodyPr/>
          <a:lstStyle/>
          <a:p>
            <a:pPr>
              <a:lnSpc>
                <a:spcPct val="107000"/>
              </a:lnSpc>
            </a:pP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E94B6-407B-4CF7-8799-14296748C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zh-TW" altLang="en-US" dirty="0"/>
          </a:p>
        </p:txBody>
      </p:sp>
      <p:sp>
        <p:nvSpPr>
          <p:cNvPr id="4" name="Slide Number Placeholder 3"/>
          <p:cNvSpPr>
            <a:spLocks noGrp="1"/>
          </p:cNvSpPr>
          <p:nvPr>
            <p:ph type="sldNum" sz="quarter" idx="5"/>
          </p:nvPr>
        </p:nvSpPr>
        <p:spPr/>
        <p:txBody>
          <a:bodyPr/>
          <a:lstStyle/>
          <a:p>
            <a:fld id="{04275630-E167-42B0-A0C7-BFC637E26B5F}" type="slidenum">
              <a:rPr lang="en-HK" smtClean="0"/>
              <a:t>2</a:t>
            </a:fld>
            <a:endParaRPr lang="en-HK"/>
          </a:p>
        </p:txBody>
      </p:sp>
    </p:spTree>
    <p:extLst>
      <p:ext uri="{BB962C8B-B14F-4D97-AF65-F5344CB8AC3E}">
        <p14:creationId xmlns:p14="http://schemas.microsoft.com/office/powerpoint/2010/main" val="123978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275630-E167-42B0-A0C7-BFC637E26B5F}" type="slidenum">
              <a:rPr lang="en-HK" smtClean="0"/>
              <a:t>3</a:t>
            </a:fld>
            <a:endParaRPr lang="en-HK"/>
          </a:p>
        </p:txBody>
      </p:sp>
    </p:spTree>
    <p:extLst>
      <p:ext uri="{BB962C8B-B14F-4D97-AF65-F5344CB8AC3E}">
        <p14:creationId xmlns:p14="http://schemas.microsoft.com/office/powerpoint/2010/main" val="12200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b="1" dirty="0"/>
          </a:p>
        </p:txBody>
      </p:sp>
      <p:sp>
        <p:nvSpPr>
          <p:cNvPr id="4" name="Slide Number Placeholder 3"/>
          <p:cNvSpPr>
            <a:spLocks noGrp="1"/>
          </p:cNvSpPr>
          <p:nvPr>
            <p:ph type="sldNum" sz="quarter" idx="5"/>
          </p:nvPr>
        </p:nvSpPr>
        <p:spPr/>
        <p:txBody>
          <a:bodyPr/>
          <a:lstStyle/>
          <a:p>
            <a:fld id="{A4FE94B6-407B-4CF7-8799-14296748CEEF}" type="slidenum">
              <a:rPr lang="en-HK" smtClean="0"/>
              <a:t>4</a:t>
            </a:fld>
            <a:endParaRPr lang="en-HK" dirty="0"/>
          </a:p>
        </p:txBody>
      </p:sp>
    </p:spTree>
    <p:extLst>
      <p:ext uri="{BB962C8B-B14F-4D97-AF65-F5344CB8AC3E}">
        <p14:creationId xmlns:p14="http://schemas.microsoft.com/office/powerpoint/2010/main" val="397979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b="1" dirty="0"/>
          </a:p>
        </p:txBody>
      </p:sp>
      <p:sp>
        <p:nvSpPr>
          <p:cNvPr id="4" name="Slide Number Placeholder 3"/>
          <p:cNvSpPr>
            <a:spLocks noGrp="1"/>
          </p:cNvSpPr>
          <p:nvPr>
            <p:ph type="sldNum" sz="quarter" idx="5"/>
          </p:nvPr>
        </p:nvSpPr>
        <p:spPr/>
        <p:txBody>
          <a:bodyPr/>
          <a:lstStyle/>
          <a:p>
            <a:fld id="{A4FE94B6-407B-4CF7-8799-14296748CEEF}" type="slidenum">
              <a:rPr lang="en-HK" smtClean="0"/>
              <a:t>5</a:t>
            </a:fld>
            <a:endParaRPr lang="en-HK" dirty="0"/>
          </a:p>
        </p:txBody>
      </p:sp>
    </p:spTree>
    <p:extLst>
      <p:ext uri="{BB962C8B-B14F-4D97-AF65-F5344CB8AC3E}">
        <p14:creationId xmlns:p14="http://schemas.microsoft.com/office/powerpoint/2010/main" val="299873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b="1" dirty="0"/>
          </a:p>
        </p:txBody>
      </p:sp>
      <p:sp>
        <p:nvSpPr>
          <p:cNvPr id="4" name="Slide Number Placeholder 3"/>
          <p:cNvSpPr>
            <a:spLocks noGrp="1"/>
          </p:cNvSpPr>
          <p:nvPr>
            <p:ph type="sldNum" sz="quarter" idx="5"/>
          </p:nvPr>
        </p:nvSpPr>
        <p:spPr/>
        <p:txBody>
          <a:bodyPr/>
          <a:lstStyle/>
          <a:p>
            <a:fld id="{A4FE94B6-407B-4CF7-8799-14296748CEEF}" type="slidenum">
              <a:rPr lang="en-HK" smtClean="0"/>
              <a:t>6</a:t>
            </a:fld>
            <a:endParaRPr lang="en-HK" dirty="0"/>
          </a:p>
        </p:txBody>
      </p:sp>
    </p:spTree>
    <p:extLst>
      <p:ext uri="{BB962C8B-B14F-4D97-AF65-F5344CB8AC3E}">
        <p14:creationId xmlns:p14="http://schemas.microsoft.com/office/powerpoint/2010/main" val="171439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b="1" dirty="0"/>
          </a:p>
        </p:txBody>
      </p:sp>
      <p:sp>
        <p:nvSpPr>
          <p:cNvPr id="4" name="Slide Number Placeholder 3"/>
          <p:cNvSpPr>
            <a:spLocks noGrp="1"/>
          </p:cNvSpPr>
          <p:nvPr>
            <p:ph type="sldNum" sz="quarter" idx="5"/>
          </p:nvPr>
        </p:nvSpPr>
        <p:spPr/>
        <p:txBody>
          <a:bodyPr/>
          <a:lstStyle/>
          <a:p>
            <a:fld id="{A4FE94B6-407B-4CF7-8799-14296748CEEF}" type="slidenum">
              <a:rPr lang="en-HK" smtClean="0"/>
              <a:t>7</a:t>
            </a:fld>
            <a:endParaRPr lang="en-HK" dirty="0"/>
          </a:p>
        </p:txBody>
      </p:sp>
    </p:spTree>
    <p:extLst>
      <p:ext uri="{BB962C8B-B14F-4D97-AF65-F5344CB8AC3E}">
        <p14:creationId xmlns:p14="http://schemas.microsoft.com/office/powerpoint/2010/main" val="4144918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5.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4.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4.emf"/></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4.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86000" y="2057400"/>
            <a:ext cx="7620000" cy="553998"/>
          </a:xfrm>
          <a:prstGeom prst="rect">
            <a:avLst/>
          </a:prstGeom>
        </p:spPr>
        <p:txBody>
          <a:bodyPr wrap="square" lIns="0" tIns="0" rIns="0" bIns="0">
            <a:spAutoFit/>
          </a:bodyPr>
          <a:lstStyle>
            <a:lvl1pPr algn="ctr">
              <a:defRPr/>
            </a:lvl1pPr>
          </a:lstStyle>
          <a:p>
            <a:r>
              <a:rPr lang="en-US"/>
              <a:t>Click to edit Master title style</a:t>
            </a:r>
            <a:endParaRPr dirty="0"/>
          </a:p>
        </p:txBody>
      </p:sp>
      <p:sp>
        <p:nvSpPr>
          <p:cNvPr id="3" name="Holder 3"/>
          <p:cNvSpPr>
            <a:spLocks noGrp="1"/>
          </p:cNvSpPr>
          <p:nvPr>
            <p:ph type="subTitle" idx="4"/>
          </p:nvPr>
        </p:nvSpPr>
        <p:spPr>
          <a:xfrm>
            <a:off x="1828800" y="4873824"/>
            <a:ext cx="8534400" cy="307777"/>
          </a:xfrm>
          <a:prstGeom prst="rect">
            <a:avLst/>
          </a:prstGeom>
        </p:spPr>
        <p:txBody>
          <a:bodyPr wrap="square" lIns="0" tIns="0" rIns="0" bIns="0">
            <a:spAutoFit/>
          </a:bodyPr>
          <a:lstStyle>
            <a:lvl1pPr algn="ctr">
              <a:defRPr/>
            </a:lvl1pPr>
          </a:lstStyle>
          <a:p>
            <a:r>
              <a:rPr lang="en-US"/>
              <a:t>Click to edit Master subtitle style</a:t>
            </a:r>
            <a:endParaRPr dirty="0"/>
          </a:p>
        </p:txBody>
      </p:sp>
      <p:sp>
        <p:nvSpPr>
          <p:cNvPr id="6" name="Holder 6"/>
          <p:cNvSpPr>
            <a:spLocks noGrp="1"/>
          </p:cNvSpPr>
          <p:nvPr>
            <p:ph type="sldNum" sz="quarter" idx="7"/>
          </p:nvPr>
        </p:nvSpPr>
        <p:spPr>
          <a:xfrm>
            <a:off x="11582401" y="6581002"/>
            <a:ext cx="956721" cy="204351"/>
          </a:xfrm>
          <a:prstGeom prst="rect">
            <a:avLst/>
          </a:prstGeom>
        </p:spPr>
        <p:txBody>
          <a:bodyPr lIns="0" tIns="0" rIns="0" bIns="0"/>
          <a:lstStyle>
            <a:lvl1pPr>
              <a:defRPr sz="1200" b="0" i="0">
                <a:solidFill>
                  <a:schemeClr val="bg1"/>
                </a:solidFill>
                <a:latin typeface="Arial" panose="020B0604020202090204" pitchFamily="34" charset="0"/>
                <a:cs typeface="Arial" panose="020B0604020202090204" pitchFamily="34" charset="0"/>
              </a:defRPr>
            </a:lvl1pPr>
          </a:lstStyle>
          <a:p>
            <a:pPr marL="123825">
              <a:lnSpc>
                <a:spcPts val="1650"/>
              </a:lnSpc>
            </a:pPr>
            <a:fld id="{81D60167-4931-47E6-BA6A-407CBD079E47}"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47" y="275175"/>
            <a:ext cx="1568653" cy="997861"/>
          </a:xfrm>
          <a:prstGeom prst="rect">
            <a:avLst/>
          </a:prstGeom>
        </p:spPr>
      </p:pic>
    </p:spTree>
    <p:extLst>
      <p:ext uri="{BB962C8B-B14F-4D97-AF65-F5344CB8AC3E}">
        <p14:creationId xmlns:p14="http://schemas.microsoft.com/office/powerpoint/2010/main" val="415530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1726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70302020209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1132107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70302020209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3726005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70302020209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261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70302020209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255446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70302020209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017143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70302020209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459566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703020202090204" pitchFamily="34" charset="0"/>
                <a:sym typeface="Trebuchet MS" panose="020B070302020209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70302020209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800" kern="1200" dirty="0">
              <a:solidFill>
                <a:schemeClr val="bg1">
                  <a:lumMod val="50000"/>
                </a:schemeClr>
              </a:solidFill>
              <a:latin typeface="+mn-lt"/>
              <a:ea typeface="+mn-ea"/>
              <a:cs typeface="+mn-cs"/>
              <a:sym typeface="Trebuchet MS" panose="020B070302020209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773590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703020202090204" pitchFamily="34" charset="0"/>
                <a:sym typeface="Trebuchet MS" panose="020B070302020209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70302020209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800" kern="1200" dirty="0">
              <a:solidFill>
                <a:schemeClr val="bg1">
                  <a:lumMod val="50000"/>
                </a:schemeClr>
              </a:solidFill>
              <a:latin typeface="+mn-lt"/>
              <a:ea typeface="+mn-ea"/>
              <a:cs typeface="+mn-cs"/>
              <a:sym typeface="Trebuchet MS" panose="020B070302020209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11086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70302020209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22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4800" y="294640"/>
            <a:ext cx="10566400" cy="492443"/>
          </a:xfrm>
        </p:spPr>
        <p:txBody>
          <a:bodyPr lIns="0" tIns="0" rIns="0" bIns="0"/>
          <a:lstStyle>
            <a:lvl1pPr algn="l">
              <a:defRPr sz="3200" b="1" i="0">
                <a:solidFill>
                  <a:srgbClr val="B00B2D"/>
                </a:solidFill>
                <a:latin typeface="Arial" panose="020B0604020202090204"/>
                <a:cs typeface="Arial" panose="020B0604020202090204"/>
              </a:defRPr>
            </a:lvl1pPr>
          </a:lstStyle>
          <a:p>
            <a:r>
              <a:rPr lang="en-US"/>
              <a:t>Click to edit Master title style</a:t>
            </a:r>
            <a:endParaRPr dirty="0"/>
          </a:p>
        </p:txBody>
      </p:sp>
      <p:sp>
        <p:nvSpPr>
          <p:cNvPr id="3" name="Holder 3"/>
          <p:cNvSpPr>
            <a:spLocks noGrp="1"/>
          </p:cNvSpPr>
          <p:nvPr>
            <p:ph type="body" idx="1"/>
          </p:nvPr>
        </p:nvSpPr>
        <p:spPr>
          <a:xfrm>
            <a:off x="304800" y="1220411"/>
            <a:ext cx="11277600" cy="369332"/>
          </a:xfrm>
        </p:spPr>
        <p:txBody>
          <a:bodyPr lIns="0" tIns="0" rIns="0" bIns="0"/>
          <a:lstStyle>
            <a:lvl1pPr marL="342900" indent="-342900" algn="just">
              <a:spcBef>
                <a:spcPts val="600"/>
              </a:spcBef>
              <a:spcAft>
                <a:spcPts val="600"/>
              </a:spcAft>
              <a:buFont typeface="Arial" panose="020B0604020202090204" pitchFamily="34" charset="0"/>
              <a:buChar char="•"/>
              <a:defRPr sz="2400" b="0" i="0">
                <a:solidFill>
                  <a:srgbClr val="191966"/>
                </a:solidFill>
                <a:latin typeface="Arial" panose="020B0604020202090204"/>
                <a:cs typeface="Arial" panose="020B0604020202090204"/>
              </a:defRPr>
            </a:lvl1pPr>
          </a:lstStyle>
          <a:p>
            <a:pPr lvl="0"/>
            <a:r>
              <a:rPr lang="en-US"/>
              <a:t>Click to edit Master text styles</a:t>
            </a:r>
          </a:p>
        </p:txBody>
      </p:sp>
      <p:cxnSp>
        <p:nvCxnSpPr>
          <p:cNvPr id="10" name="Straight Connector 9"/>
          <p:cNvCxnSpPr/>
          <p:nvPr userDrawn="1"/>
        </p:nvCxnSpPr>
        <p:spPr>
          <a:xfrm>
            <a:off x="0" y="1066800"/>
            <a:ext cx="12192000" cy="0"/>
          </a:xfrm>
          <a:prstGeom prst="line">
            <a:avLst/>
          </a:prstGeom>
          <a:ln>
            <a:solidFill>
              <a:srgbClr val="BB8A0A"/>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BB5AEAA-C90D-592C-5392-B23624FC6042}"/>
              </a:ext>
            </a:extLst>
          </p:cNvPr>
          <p:cNvGrpSpPr/>
          <p:nvPr userDrawn="1"/>
        </p:nvGrpSpPr>
        <p:grpSpPr>
          <a:xfrm>
            <a:off x="11028061" y="75401"/>
            <a:ext cx="1131659" cy="905327"/>
            <a:chOff x="11028061" y="75401"/>
            <a:chExt cx="1131659" cy="905327"/>
          </a:xfrm>
        </p:grpSpPr>
        <p:sp>
          <p:nvSpPr>
            <p:cNvPr id="5" name="Rectangle 4">
              <a:extLst>
                <a:ext uri="{FF2B5EF4-FFF2-40B4-BE49-F238E27FC236}">
                  <a16:creationId xmlns:a16="http://schemas.microsoft.com/office/drawing/2014/main" id="{96048594-2026-559D-A05D-CCBB96E6D40F}"/>
                </a:ext>
              </a:extLst>
            </p:cNvPr>
            <p:cNvSpPr/>
            <p:nvPr/>
          </p:nvSpPr>
          <p:spPr>
            <a:xfrm>
              <a:off x="11028061" y="75401"/>
              <a:ext cx="1131659" cy="90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F28C88F-2337-72A9-B8E8-C697E403E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1227" y="163327"/>
              <a:ext cx="860061" cy="729475"/>
            </a:xfrm>
            <a:prstGeom prst="rect">
              <a:avLst/>
            </a:prstGeom>
          </p:spPr>
        </p:pic>
      </p:grpSp>
    </p:spTree>
    <p:extLst>
      <p:ext uri="{BB962C8B-B14F-4D97-AF65-F5344CB8AC3E}">
        <p14:creationId xmlns:p14="http://schemas.microsoft.com/office/powerpoint/2010/main" val="3441025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Arial" panose="020B0604020202090204" pitchFamily="34" charset="0"/>
                <a:ea typeface="微软雅黑" pitchFamily="34" charset="-122"/>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a:fill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727751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800" kern="1200" dirty="0">
              <a:solidFill>
                <a:schemeClr val="bg1"/>
              </a:solidFill>
              <a:latin typeface="+mn-lt"/>
              <a:ea typeface="+mn-ea"/>
              <a:cs typeface="+mn-cs"/>
              <a:sym typeface="Trebuchet MS" panose="020B070302020209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703020202090204" pitchFamily="34" charset="0"/>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85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3600" b="0">
                <a:solidFill>
                  <a:srgbClr val="FFFFFF"/>
                </a:solidFill>
                <a:latin typeface="微软雅黑" pitchFamily="34" charset="-122"/>
                <a:ea typeface="微软雅黑" pitchFamily="34" charset="-122"/>
                <a:sym typeface="Trebuchet MS" panose="020B070302020209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a:fill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20425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70302020209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7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70302020209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a:fill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547893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70302020209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42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70302020209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a:fill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482833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318668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4151528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p:bg>
      <p:bgPr>
        <a:gradFill rotWithShape="1">
          <a:gsLst>
            <a:gs pos="0">
              <a:schemeClr val="bg2">
                <a:tint val="93000"/>
                <a:satMod val="150000"/>
                <a:shade val="98000"/>
                <a:lumMod val="102000"/>
              </a:schemeClr>
            </a:gs>
            <a:gs pos="44000">
              <a:schemeClr val="bg2">
                <a:tint val="98000"/>
                <a:satMod val="130000"/>
                <a:shade val="90000"/>
                <a:lumMod val="103000"/>
              </a:schemeClr>
            </a:gs>
            <a:gs pos="100000">
              <a:schemeClr val="bg2">
                <a:lumMod val="40000"/>
                <a:lumOff val="60000"/>
              </a:schemeClr>
            </a:gs>
          </a:gsLst>
          <a:lin ang="54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a:fillRect/>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1">
              <a:lumMod val="95000"/>
            </a:schemeClr>
          </a:solidFill>
          <a:ln>
            <a:noFill/>
          </a:ln>
          <a:effectLst/>
        </p:spPr>
        <p:txBody>
          <a:bodyPr vert="horz" wrap="square" lIns="91440" tIns="45720" rIns="91440" bIns="45720" numCol="1" anchor="t" anchorCtr="0" compatLnSpc="1">
            <a:noAutofit/>
          </a:bodyPr>
          <a:lstStyle/>
          <a:p>
            <a:endParaRPr lang="en-US" dirty="0">
              <a:latin typeface="+mn-lt"/>
              <a:sym typeface="Trebuchet MS" panose="020B0703020202090204" pitchFamily="34" charset="0"/>
            </a:endParaRPr>
          </a:p>
        </p:txBody>
      </p:sp>
    </p:spTree>
    <p:extLst>
      <p:ext uri="{BB962C8B-B14F-4D97-AF65-F5344CB8AC3E}">
        <p14:creationId xmlns:p14="http://schemas.microsoft.com/office/powerpoint/2010/main" val="1025185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a:xfrm>
            <a:off x="1019388" y="6598015"/>
            <a:ext cx="5419513" cy="222884"/>
          </a:xfrm>
          <a:prstGeom prst="rect">
            <a:avLst/>
          </a:prstGeom>
        </p:spPr>
        <p:txBody>
          <a:bodyPr lIns="0" tIns="0" rIns="0" bIns="0"/>
          <a:lstStyle>
            <a:lvl1pPr>
              <a:defRPr sz="1400" b="1" i="0">
                <a:solidFill>
                  <a:srgbClr val="B00B2D"/>
                </a:solidFill>
                <a:latin typeface="Times New Roman" panose="02020503050405090304"/>
                <a:cs typeface="Times New Roman" panose="02020503050405090304"/>
              </a:defRPr>
            </a:lvl1pPr>
          </a:lstStyle>
          <a:p>
            <a:pPr marL="12700">
              <a:lnSpc>
                <a:spcPts val="1630"/>
              </a:lnSpc>
            </a:pPr>
            <a:r>
              <a:rPr lang="en-US" dirty="0"/>
              <a:t>Financial</a:t>
            </a:r>
            <a:r>
              <a:rPr lang="en-US" spc="-40" dirty="0"/>
              <a:t> </a:t>
            </a:r>
            <a:r>
              <a:rPr lang="en-US" dirty="0"/>
              <a:t>Services</a:t>
            </a:r>
            <a:r>
              <a:rPr lang="en-US" spc="-30" dirty="0"/>
              <a:t> </a:t>
            </a:r>
            <a:r>
              <a:rPr lang="en-US" spc="-5" dirty="0"/>
              <a:t>Development</a:t>
            </a:r>
            <a:r>
              <a:rPr lang="en-US" spc="-20" dirty="0"/>
              <a:t> </a:t>
            </a:r>
            <a:r>
              <a:rPr lang="en-US" dirty="0"/>
              <a:t>Council</a:t>
            </a:r>
            <a:r>
              <a:rPr lang="en-US" spc="320" dirty="0"/>
              <a:t> </a:t>
            </a:r>
            <a:r>
              <a:rPr lang="zh-CN" altLang="en-US" spc="10">
                <a:latin typeface="PMingLiU"/>
                <a:cs typeface="PMingLiU"/>
              </a:rPr>
              <a:t>金融</a:t>
            </a:r>
            <a:r>
              <a:rPr lang="zh-CN" altLang="en-US">
                <a:latin typeface="PMingLiU"/>
                <a:cs typeface="PMingLiU"/>
              </a:rPr>
              <a:t>發</a:t>
            </a:r>
            <a:r>
              <a:rPr lang="zh-CN" altLang="en-US" spc="-15">
                <a:latin typeface="PMingLiU"/>
                <a:cs typeface="PMingLiU"/>
              </a:rPr>
              <a:t>展</a:t>
            </a:r>
            <a:r>
              <a:rPr lang="zh-CN" altLang="en-US">
                <a:latin typeface="PMingLiU"/>
                <a:cs typeface="PMingLiU"/>
              </a:rPr>
              <a:t>局</a:t>
            </a:r>
            <a:endParaRPr lang="zh-CN" altLang="en-US" dirty="0">
              <a:latin typeface="PMingLiU"/>
              <a:cs typeface="PMingLiU"/>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dirty="0"/>
          </a:p>
        </p:txBody>
      </p:sp>
      <p:sp>
        <p:nvSpPr>
          <p:cNvPr id="7" name="Holder 7"/>
          <p:cNvSpPr>
            <a:spLocks noGrp="1"/>
          </p:cNvSpPr>
          <p:nvPr>
            <p:ph type="sldNum" sz="quarter" idx="7"/>
          </p:nvPr>
        </p:nvSpPr>
        <p:spPr>
          <a:xfrm>
            <a:off x="11495183" y="6166838"/>
            <a:ext cx="332739" cy="224789"/>
          </a:xfrm>
          <a:prstGeom prst="rect">
            <a:avLst/>
          </a:prstGeom>
        </p:spPr>
        <p:txBody>
          <a:bodyPr lIns="0" tIns="0" rIns="0" bIns="0"/>
          <a:lstStyle>
            <a:lvl1pPr>
              <a:defRPr sz="1400" b="0" i="0">
                <a:solidFill>
                  <a:srgbClr val="0033D8"/>
                </a:solidFill>
                <a:latin typeface="Arial" panose="020B0604020202090204"/>
                <a:cs typeface="Arial" panose="020B0604020202090204"/>
              </a:defRPr>
            </a:lvl1pPr>
          </a:lstStyle>
          <a:p>
            <a:pPr marL="123825">
              <a:lnSpc>
                <a:spcPts val="1650"/>
              </a:lnSpc>
            </a:pPr>
            <a:fld id="{81D60167-4931-47E6-BA6A-407CBD079E47}" type="slidenum">
              <a:rPr lang="en-US" smtClean="0"/>
              <a:t>‹#›</a:t>
            </a:fld>
            <a:endParaRPr lang="en-US" dirty="0"/>
          </a:p>
        </p:txBody>
      </p:sp>
      <p:cxnSp>
        <p:nvCxnSpPr>
          <p:cNvPr id="10" name="Straight Connector 9"/>
          <p:cNvCxnSpPr/>
          <p:nvPr userDrawn="1"/>
        </p:nvCxnSpPr>
        <p:spPr>
          <a:xfrm>
            <a:off x="0" y="1066800"/>
            <a:ext cx="12192000" cy="0"/>
          </a:xfrm>
          <a:prstGeom prst="line">
            <a:avLst/>
          </a:prstGeom>
          <a:ln>
            <a:solidFill>
              <a:srgbClr val="BB8A0A"/>
            </a:solidFill>
          </a:ln>
        </p:spPr>
        <p:style>
          <a:lnRef idx="1">
            <a:schemeClr val="accent1"/>
          </a:lnRef>
          <a:fillRef idx="0">
            <a:schemeClr val="accent1"/>
          </a:fillRef>
          <a:effectRef idx="0">
            <a:schemeClr val="accent1"/>
          </a:effectRef>
          <a:fontRef idx="minor">
            <a:schemeClr val="tx1"/>
          </a:fontRef>
        </p:style>
      </p:cxnSp>
      <p:sp>
        <p:nvSpPr>
          <p:cNvPr id="11" name="Holder 2"/>
          <p:cNvSpPr>
            <a:spLocks noGrp="1"/>
          </p:cNvSpPr>
          <p:nvPr>
            <p:ph type="title"/>
          </p:nvPr>
        </p:nvSpPr>
        <p:spPr>
          <a:xfrm>
            <a:off x="304800" y="294640"/>
            <a:ext cx="10566400" cy="492443"/>
          </a:xfrm>
        </p:spPr>
        <p:txBody>
          <a:bodyPr lIns="0" tIns="0" rIns="0" bIns="0"/>
          <a:lstStyle>
            <a:lvl1pPr algn="l">
              <a:defRPr sz="3200" b="1" i="0">
                <a:solidFill>
                  <a:srgbClr val="B00B2D"/>
                </a:solidFill>
                <a:latin typeface="Arial" panose="020B0604020202090204"/>
                <a:cs typeface="Arial" panose="020B0604020202090204"/>
              </a:defRPr>
            </a:lvl1pPr>
          </a:lstStyle>
          <a:p>
            <a:r>
              <a:rPr lang="en-US"/>
              <a:t>Click to edit Master title style</a:t>
            </a:r>
            <a:endParaRPr dirty="0"/>
          </a:p>
        </p:txBody>
      </p:sp>
      <p:grpSp>
        <p:nvGrpSpPr>
          <p:cNvPr id="2" name="Group 1">
            <a:extLst>
              <a:ext uri="{FF2B5EF4-FFF2-40B4-BE49-F238E27FC236}">
                <a16:creationId xmlns:a16="http://schemas.microsoft.com/office/drawing/2014/main" id="{661A5254-0E6B-B596-978E-5B77AF04A9C7}"/>
              </a:ext>
            </a:extLst>
          </p:cNvPr>
          <p:cNvGrpSpPr/>
          <p:nvPr userDrawn="1"/>
        </p:nvGrpSpPr>
        <p:grpSpPr>
          <a:xfrm>
            <a:off x="11028061" y="75401"/>
            <a:ext cx="1131659" cy="905327"/>
            <a:chOff x="11028061" y="75401"/>
            <a:chExt cx="1131659" cy="905327"/>
          </a:xfrm>
        </p:grpSpPr>
        <p:sp>
          <p:nvSpPr>
            <p:cNvPr id="8" name="Rectangle 7">
              <a:extLst>
                <a:ext uri="{FF2B5EF4-FFF2-40B4-BE49-F238E27FC236}">
                  <a16:creationId xmlns:a16="http://schemas.microsoft.com/office/drawing/2014/main" id="{1FAF4BE4-F8C0-9C9A-B590-04B2731F105C}"/>
                </a:ext>
              </a:extLst>
            </p:cNvPr>
            <p:cNvSpPr/>
            <p:nvPr/>
          </p:nvSpPr>
          <p:spPr>
            <a:xfrm>
              <a:off x="11028061" y="75401"/>
              <a:ext cx="1131659" cy="90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567FB626-DE12-81D3-2805-C020B4F5D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1227" y="163327"/>
              <a:ext cx="860061" cy="729475"/>
            </a:xfrm>
            <a:prstGeom prst="rect">
              <a:avLst/>
            </a:prstGeom>
          </p:spPr>
        </p:pic>
      </p:grpSp>
    </p:spTree>
    <p:extLst>
      <p:ext uri="{BB962C8B-B14F-4D97-AF65-F5344CB8AC3E}">
        <p14:creationId xmlns:p14="http://schemas.microsoft.com/office/powerpoint/2010/main" val="3777426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70302020209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871800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657942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3732256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1350883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grpSp>
        <p:sp>
          <p:nvSpPr>
            <p:cNvPr id="53" name="Slide edge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70302020209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70302020209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70302020209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Copyright © 2019 by Boston Consulting Group. All rights reserved.</a:t>
            </a:r>
            <a:endParaRPr lang="en-US" sz="700" dirty="0">
              <a:solidFill>
                <a:schemeClr val="bg1">
                  <a:lumMod val="50000"/>
                </a:schemeClr>
              </a:solidFill>
              <a:latin typeface="+mn-lt"/>
              <a:sym typeface="Trebuchet MS" panose="020B070302020209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995004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a:lstStyle>
            <a:lvl1pPr>
              <a:defRPr b="1" baseline="0">
                <a:latin typeface="Arial" panose="020B0604020202090204" pitchFamily="34" charset="0"/>
                <a:ea typeface="微软雅黑" pitchFamily="34" charset="-122"/>
                <a:sym typeface="Trebuchet MS" panose="020B070302020209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170315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atin typeface="Arial" panose="020B0604020202090204" pitchFamily="34" charset="0"/>
                <a:ea typeface="微软雅黑" pitchFamily="34" charset="-122"/>
              </a:defRPr>
            </a:lvl1pPr>
          </a:lstStyle>
          <a:p>
            <a:r>
              <a:rPr lang="en-US" dirty="0"/>
              <a:t>Click to add title</a:t>
            </a:r>
          </a:p>
        </p:txBody>
      </p:sp>
      <p:sp>
        <p:nvSpPr>
          <p:cNvPr id="6" name="Text Placeholder 5"/>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9620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baseline="0">
                <a:solidFill>
                  <a:schemeClr val="tx2"/>
                </a:solidFill>
                <a:latin typeface="Arial" panose="020B0604020202090204" pitchFamily="34" charset="0"/>
                <a:ea typeface="微软雅黑" pitchFamily="34" charset="-122"/>
                <a:sym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baseline="0">
                <a:solidFill>
                  <a:schemeClr val="tx2"/>
                </a:solidFill>
                <a:latin typeface="Arial" panose="020B0604020202090204" pitchFamily="34" charset="0"/>
                <a:ea typeface="微软雅黑" pitchFamily="34" charset="-122"/>
                <a:sym typeface="Trebuchet MS" panose="020B070302020209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662141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90204" pitchFamily="34" charset="0"/>
                <a:sym typeface="Trebuchet MS" panose="020B0703020202090204" pitchFamily="34" charset="0"/>
              </a:defRPr>
            </a:lvl1pPr>
          </a:lstStyle>
          <a:p>
            <a:r>
              <a:rPr lang="en-US" dirty="0"/>
              <a:t>Click to add section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668391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70302020209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0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Holder 2"/>
          <p:cNvSpPr>
            <a:spLocks noGrp="1"/>
          </p:cNvSpPr>
          <p:nvPr>
            <p:ph type="ctrTitle"/>
          </p:nvPr>
        </p:nvSpPr>
        <p:spPr>
          <a:xfrm>
            <a:off x="2286000" y="2286000"/>
            <a:ext cx="7620000" cy="553998"/>
          </a:xfrm>
          <a:prstGeom prst="rect">
            <a:avLst/>
          </a:prstGeom>
        </p:spPr>
        <p:txBody>
          <a:bodyPr wrap="square" lIns="0" tIns="0" rIns="0" bIns="0">
            <a:spAutoFit/>
          </a:bodyPr>
          <a:lstStyle>
            <a:lvl1pPr algn="ctr">
              <a:defRPr/>
            </a:lvl1pPr>
          </a:lstStyle>
          <a:p>
            <a:r>
              <a:rPr lang="en-US"/>
              <a:t>Click to edit Master title style</a:t>
            </a:r>
            <a:endParaRPr dirty="0"/>
          </a:p>
        </p:txBody>
      </p:sp>
      <p:sp>
        <p:nvSpPr>
          <p:cNvPr id="2" name="TextBox 1">
            <a:extLst>
              <a:ext uri="{FF2B5EF4-FFF2-40B4-BE49-F238E27FC236}">
                <a16:creationId xmlns:a16="http://schemas.microsoft.com/office/drawing/2014/main" id="{ABEA14C8-D979-F057-29BA-1D00CAA4317F}"/>
              </a:ext>
            </a:extLst>
          </p:cNvPr>
          <p:cNvSpPr txBox="1"/>
          <p:nvPr userDrawn="1"/>
        </p:nvSpPr>
        <p:spPr>
          <a:xfrm>
            <a:off x="5451304" y="6550223"/>
            <a:ext cx="1289392" cy="307777"/>
          </a:xfrm>
          <a:prstGeom prst="rect">
            <a:avLst/>
          </a:prstGeom>
          <a:noFill/>
        </p:spPr>
        <p:txBody>
          <a:bodyPr wrap="none" rtlCol="0">
            <a:spAutoFit/>
          </a:bodyPr>
          <a:lstStyle/>
          <a:p>
            <a:r>
              <a:rPr lang="en-GB" sz="1400" b="1" dirty="0">
                <a:solidFill>
                  <a:srgbClr val="C00000"/>
                </a:solidFill>
              </a:rPr>
              <a:t>CONFIDENTIAL</a:t>
            </a:r>
          </a:p>
        </p:txBody>
      </p:sp>
      <p:grpSp>
        <p:nvGrpSpPr>
          <p:cNvPr id="3" name="群組 7">
            <a:extLst>
              <a:ext uri="{FF2B5EF4-FFF2-40B4-BE49-F238E27FC236}">
                <a16:creationId xmlns:a16="http://schemas.microsoft.com/office/drawing/2014/main" id="{4F30602D-811C-DA6D-7798-5A3658D30FE8}"/>
              </a:ext>
            </a:extLst>
          </p:cNvPr>
          <p:cNvGrpSpPr/>
          <p:nvPr userDrawn="1"/>
        </p:nvGrpSpPr>
        <p:grpSpPr>
          <a:xfrm>
            <a:off x="-59032" y="-139296"/>
            <a:ext cx="1999622" cy="1858945"/>
            <a:chOff x="-129373" y="-139296"/>
            <a:chExt cx="1999622" cy="1858945"/>
          </a:xfrm>
        </p:grpSpPr>
        <p:sp>
          <p:nvSpPr>
            <p:cNvPr id="4" name="橢圓 8">
              <a:extLst>
                <a:ext uri="{FF2B5EF4-FFF2-40B4-BE49-F238E27FC236}">
                  <a16:creationId xmlns:a16="http://schemas.microsoft.com/office/drawing/2014/main" id="{027584FA-88CA-99AB-0C6A-AB6104E9896B}"/>
                </a:ext>
              </a:extLst>
            </p:cNvPr>
            <p:cNvSpPr/>
            <p:nvPr/>
          </p:nvSpPr>
          <p:spPr>
            <a:xfrm>
              <a:off x="-129373" y="-139296"/>
              <a:ext cx="1999622" cy="1858945"/>
            </a:xfrm>
            <a:prstGeom prst="ellipse">
              <a:avLst/>
            </a:prstGeom>
            <a:solidFill>
              <a:schemeClr val="bg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glow rad="228600">
                    <a:prstClr val="white">
                      <a:alpha val="40000"/>
                    </a:prstClr>
                  </a:glow>
                </a:effectLst>
                <a:uLnTx/>
                <a:uFillTx/>
                <a:latin typeface="Calibri"/>
                <a:ea typeface="新細明體" panose="02020500000000000000" pitchFamily="18" charset="-120"/>
                <a:cs typeface="+mn-cs"/>
              </a:endParaRPr>
            </a:p>
          </p:txBody>
        </p:sp>
        <p:pic>
          <p:nvPicPr>
            <p:cNvPr id="5" name="Picture 5">
              <a:extLst>
                <a:ext uri="{FF2B5EF4-FFF2-40B4-BE49-F238E27FC236}">
                  <a16:creationId xmlns:a16="http://schemas.microsoft.com/office/drawing/2014/main" id="{333B6BA9-D0A3-68D2-7710-61145CEA7F07}"/>
                </a:ext>
              </a:extLst>
            </p:cNvPr>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86362" y="320498"/>
              <a:ext cx="1368152" cy="1160422"/>
            </a:xfrm>
            <a:prstGeom prst="rect">
              <a:avLst/>
            </a:prstGeom>
          </p:spPr>
        </p:pic>
      </p:grpSp>
    </p:spTree>
    <p:extLst>
      <p:ext uri="{BB962C8B-B14F-4D97-AF65-F5344CB8AC3E}">
        <p14:creationId xmlns:p14="http://schemas.microsoft.com/office/powerpoint/2010/main" val="2663036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70302020209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2241047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70302020209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609376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70302020209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387111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70302020209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254722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703020202090204" pitchFamily="34" charset="0"/>
                <a:sym typeface="Trebuchet MS" panose="020B070302020209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70302020209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800" kern="1200" dirty="0">
              <a:solidFill>
                <a:schemeClr val="bg1">
                  <a:lumMod val="50000"/>
                </a:schemeClr>
              </a:solidFill>
              <a:latin typeface="+mn-lt"/>
              <a:ea typeface="+mn-ea"/>
              <a:cs typeface="+mn-cs"/>
              <a:sym typeface="Trebuchet MS" panose="020B070302020209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768941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703020202090204" pitchFamily="34" charset="0"/>
                <a:sym typeface="Trebuchet MS" panose="020B070302020209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70302020209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800" kern="1200" dirty="0">
              <a:solidFill>
                <a:schemeClr val="bg1">
                  <a:lumMod val="50000"/>
                </a:schemeClr>
              </a:solidFill>
              <a:latin typeface="+mn-lt"/>
              <a:ea typeface="+mn-ea"/>
              <a:cs typeface="+mn-cs"/>
              <a:sym typeface="Trebuchet MS" panose="020B070302020209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552937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703020202090204" pitchFamily="34" charset="0"/>
              </a:defRPr>
            </a:lvl1pPr>
          </a:lstStyle>
          <a:p>
            <a:r>
              <a:rPr lang="en-US" dirty="0">
                <a:solidFill>
                  <a:schemeClr val="tx2"/>
                </a:solidFill>
              </a:rPr>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03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a:fill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40549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800" kern="1200" dirty="0">
              <a:solidFill>
                <a:schemeClr val="bg1"/>
              </a:solidFill>
              <a:latin typeface="+mn-lt"/>
              <a:ea typeface="+mn-ea"/>
              <a:cs typeface="+mn-cs"/>
              <a:sym typeface="Trebuchet MS" panose="020B070302020209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70302020209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02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70302020209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a:fill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693565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grpSp>
        <p:nvGrpSpPr>
          <p:cNvPr id="2" name="群組 7">
            <a:extLst>
              <a:ext uri="{FF2B5EF4-FFF2-40B4-BE49-F238E27FC236}">
                <a16:creationId xmlns:a16="http://schemas.microsoft.com/office/drawing/2014/main" id="{9087866B-4DAD-3725-B0FB-B8FE79AB9322}"/>
              </a:ext>
            </a:extLst>
          </p:cNvPr>
          <p:cNvGrpSpPr/>
          <p:nvPr userDrawn="1"/>
        </p:nvGrpSpPr>
        <p:grpSpPr>
          <a:xfrm>
            <a:off x="-59032" y="-139296"/>
            <a:ext cx="1999622" cy="1858945"/>
            <a:chOff x="-129373" y="-139296"/>
            <a:chExt cx="1999622" cy="1858945"/>
          </a:xfrm>
        </p:grpSpPr>
        <p:sp>
          <p:nvSpPr>
            <p:cNvPr id="3" name="橢圓 8">
              <a:extLst>
                <a:ext uri="{FF2B5EF4-FFF2-40B4-BE49-F238E27FC236}">
                  <a16:creationId xmlns:a16="http://schemas.microsoft.com/office/drawing/2014/main" id="{23D83141-D0E2-5716-D957-5D65E36E5A34}"/>
                </a:ext>
              </a:extLst>
            </p:cNvPr>
            <p:cNvSpPr/>
            <p:nvPr/>
          </p:nvSpPr>
          <p:spPr>
            <a:xfrm>
              <a:off x="-129373" y="-139296"/>
              <a:ext cx="1999622" cy="1858945"/>
            </a:xfrm>
            <a:prstGeom prst="ellipse">
              <a:avLst/>
            </a:prstGeom>
            <a:solidFill>
              <a:schemeClr val="bg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glow rad="228600">
                    <a:prstClr val="white">
                      <a:alpha val="40000"/>
                    </a:prstClr>
                  </a:glow>
                </a:effectLst>
                <a:uLnTx/>
                <a:uFillTx/>
                <a:latin typeface="Calibri"/>
                <a:ea typeface="新細明體" panose="02020500000000000000" pitchFamily="18" charset="-120"/>
                <a:cs typeface="+mn-cs"/>
              </a:endParaRPr>
            </a:p>
          </p:txBody>
        </p:sp>
        <p:pic>
          <p:nvPicPr>
            <p:cNvPr id="4" name="Picture 5">
              <a:extLst>
                <a:ext uri="{FF2B5EF4-FFF2-40B4-BE49-F238E27FC236}">
                  <a16:creationId xmlns:a16="http://schemas.microsoft.com/office/drawing/2014/main" id="{6E09BCAB-05BB-4C74-C5AB-59F31ED6617D}"/>
                </a:ext>
              </a:extLst>
            </p:cNvPr>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86362" y="320498"/>
              <a:ext cx="1368152" cy="1160422"/>
            </a:xfrm>
            <a:prstGeom prst="rect">
              <a:avLst/>
            </a:prstGeom>
          </p:spPr>
        </p:pic>
      </p:grpSp>
    </p:spTree>
    <p:extLst>
      <p:ext uri="{BB962C8B-B14F-4D97-AF65-F5344CB8AC3E}">
        <p14:creationId xmlns:p14="http://schemas.microsoft.com/office/powerpoint/2010/main" val="271753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70302020209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70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70302020209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a:fill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278349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70302020209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4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70302020209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a:fill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26269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3194579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703020202090204" pitchFamily="34" charset="0"/>
              </a:defRPr>
            </a:lvl1pPr>
          </a:lstStyle>
          <a:p>
            <a:endParaRPr lang="en-US" dirty="0"/>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70302020209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1711916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703020202090204" pitchFamily="34" charset="0"/>
              </a:defRPr>
            </a:lvl1pPr>
          </a:lstStyle>
          <a:p>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a:fillRect/>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noAutofit/>
          </a:bodyPr>
          <a:lstStyle/>
          <a:p>
            <a:endParaRPr lang="en-US" dirty="0">
              <a:latin typeface="+mn-lt"/>
              <a:sym typeface="Trebuchet MS" panose="020B0703020202090204" pitchFamily="34" charset="0"/>
            </a:endParaRPr>
          </a:p>
        </p:txBody>
      </p:sp>
    </p:spTree>
    <p:extLst>
      <p:ext uri="{BB962C8B-B14F-4D97-AF65-F5344CB8AC3E}">
        <p14:creationId xmlns:p14="http://schemas.microsoft.com/office/powerpoint/2010/main" val="2181323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70302020209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813454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70302020209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55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2883058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28734"/>
            <a:ext cx="10960101" cy="648000"/>
          </a:xfrm>
        </p:spPr>
        <p:txBody>
          <a:bodyPr vert="horz" lIns="91440" tIns="45720" rIns="91440" bIns="45720" rtlCol="0" anchor="ctr">
            <a:noAutofit/>
          </a:bodyPr>
          <a:lstStyle>
            <a:lvl1pPr>
              <a:defRPr lang="zh-TW" altLang="en-US" sz="2000" b="1" dirty="0">
                <a:solidFill>
                  <a:schemeClr val="accent1"/>
                </a:solidFill>
                <a:latin typeface="Arial" panose="020B0604020202090204" pitchFamily="34" charset="0"/>
                <a:cs typeface="Arial" panose="020B0604020202090204" pitchFamily="34" charset="0"/>
              </a:defRPr>
            </a:lvl1pPr>
          </a:lstStyle>
          <a:p>
            <a:pPr marL="0" lvl="0" algn="l"/>
            <a:r>
              <a:rPr lang="en-US" altLang="zh-TW" dirty="0"/>
              <a:t>Click to edit Master title style</a:t>
            </a:r>
            <a:endParaRPr lang="zh-TW" altLang="en-US" dirty="0"/>
          </a:p>
        </p:txBody>
      </p:sp>
      <p:sp>
        <p:nvSpPr>
          <p:cNvPr id="6" name="Slide Number Placeholder 5"/>
          <p:cNvSpPr>
            <a:spLocks noGrp="1"/>
          </p:cNvSpPr>
          <p:nvPr>
            <p:ph type="sldNum" sz="quarter" idx="12"/>
          </p:nvPr>
        </p:nvSpPr>
        <p:spPr>
          <a:xfrm>
            <a:off x="11105975" y="6237365"/>
            <a:ext cx="589765" cy="365125"/>
          </a:xfrm>
        </p:spPr>
        <p:txBody>
          <a:bodyPr/>
          <a:lstStyle/>
          <a:p>
            <a:fld id="{AA158B12-497A-4E60-8A52-3C31F182252F}" type="slidenum">
              <a:rPr lang="zh-TW" altLang="en-US" smtClean="0"/>
              <a:t>‹#›</a:t>
            </a:fld>
            <a:endParaRPr lang="zh-TW" altLang="en-US"/>
          </a:p>
        </p:txBody>
      </p:sp>
      <p:sp>
        <p:nvSpPr>
          <p:cNvPr id="38" name="Text Placeholder 37"/>
          <p:cNvSpPr>
            <a:spLocks noGrp="1"/>
          </p:cNvSpPr>
          <p:nvPr>
            <p:ph type="body" sz="quarter" idx="14"/>
          </p:nvPr>
        </p:nvSpPr>
        <p:spPr>
          <a:xfrm>
            <a:off x="622299" y="1485503"/>
            <a:ext cx="5185835" cy="504000"/>
          </a:xfrm>
          <a:noFill/>
        </p:spPr>
        <p:txBody>
          <a:bodyPr wrap="square" rtlCol="0">
            <a:noAutofit/>
          </a:bodyPr>
          <a:lstStyle>
            <a:lvl1pPr marL="0" indent="0">
              <a:buNone/>
              <a:defRPr lang="en-US" altLang="zh-TW" sz="1300" smtClean="0">
                <a:solidFill>
                  <a:schemeClr val="bg1">
                    <a:lumMod val="50000"/>
                  </a:schemeClr>
                </a:solidFill>
                <a:latin typeface="+mn-lt"/>
                <a:cs typeface="+mn-cs"/>
              </a:defRPr>
            </a:lvl1pPr>
            <a:lvl2pPr>
              <a:defRPr lang="en-US" altLang="zh-TW" sz="1800" smtClean="0">
                <a:latin typeface="+mn-lt"/>
                <a:cs typeface="+mn-cs"/>
              </a:defRPr>
            </a:lvl2pPr>
            <a:lvl3pPr>
              <a:defRPr lang="en-US" altLang="zh-TW" sz="1800" smtClean="0">
                <a:latin typeface="+mn-lt"/>
                <a:cs typeface="+mn-cs"/>
              </a:defRPr>
            </a:lvl3pPr>
            <a:lvl4pPr>
              <a:defRPr lang="en-US" altLang="zh-TW" sz="1800" smtClean="0">
                <a:latin typeface="+mn-lt"/>
                <a:cs typeface="+mn-cs"/>
              </a:defRPr>
            </a:lvl4pPr>
            <a:lvl5pPr>
              <a:defRPr lang="zh-TW" altLang="en-US" sz="1800">
                <a:latin typeface="+mn-lt"/>
                <a:cs typeface="+mn-cs"/>
              </a:defRPr>
            </a:lvl5pPr>
          </a:lstStyle>
          <a:p>
            <a:pPr marL="0" lvl="0"/>
            <a:r>
              <a:rPr lang="en-US" altLang="zh-TW" dirty="0"/>
              <a:t>Click to edit Master text styles</a:t>
            </a:r>
          </a:p>
        </p:txBody>
      </p:sp>
      <p:sp>
        <p:nvSpPr>
          <p:cNvPr id="39" name="Text Placeholder 37"/>
          <p:cNvSpPr>
            <a:spLocks noGrp="1"/>
          </p:cNvSpPr>
          <p:nvPr>
            <p:ph type="body" sz="quarter" idx="15"/>
          </p:nvPr>
        </p:nvSpPr>
        <p:spPr>
          <a:xfrm>
            <a:off x="6383868" y="1484748"/>
            <a:ext cx="5185833" cy="504000"/>
          </a:xfrm>
          <a:noFill/>
        </p:spPr>
        <p:txBody>
          <a:bodyPr wrap="square" rtlCol="0">
            <a:noAutofit/>
          </a:bodyPr>
          <a:lstStyle>
            <a:lvl1pPr marL="0" indent="0">
              <a:buNone/>
              <a:defRPr lang="en-US" altLang="zh-TW" sz="1300" smtClean="0">
                <a:solidFill>
                  <a:schemeClr val="bg1">
                    <a:lumMod val="50000"/>
                  </a:schemeClr>
                </a:solidFill>
                <a:latin typeface="+mn-lt"/>
                <a:cs typeface="+mn-cs"/>
              </a:defRPr>
            </a:lvl1pPr>
            <a:lvl2pPr>
              <a:defRPr lang="en-US" altLang="zh-TW" sz="1800" smtClean="0">
                <a:latin typeface="+mn-lt"/>
                <a:cs typeface="+mn-cs"/>
              </a:defRPr>
            </a:lvl2pPr>
            <a:lvl3pPr>
              <a:defRPr lang="en-US" altLang="zh-TW" sz="1800" smtClean="0">
                <a:latin typeface="+mn-lt"/>
                <a:cs typeface="+mn-cs"/>
              </a:defRPr>
            </a:lvl3pPr>
            <a:lvl4pPr>
              <a:defRPr lang="en-US" altLang="zh-TW" sz="1800" smtClean="0">
                <a:latin typeface="+mn-lt"/>
                <a:cs typeface="+mn-cs"/>
              </a:defRPr>
            </a:lvl4pPr>
            <a:lvl5pPr>
              <a:defRPr lang="zh-TW" altLang="en-US" sz="1800">
                <a:latin typeface="+mn-lt"/>
                <a:cs typeface="+mn-cs"/>
              </a:defRPr>
            </a:lvl5pPr>
          </a:lstStyle>
          <a:p>
            <a:pPr marL="0" lvl="0"/>
            <a:r>
              <a:rPr lang="en-US" altLang="zh-TW" dirty="0"/>
              <a:t>Click to edit Master text styles</a:t>
            </a:r>
          </a:p>
        </p:txBody>
      </p:sp>
      <p:sp>
        <p:nvSpPr>
          <p:cNvPr id="7" name="Rectangle 6"/>
          <p:cNvSpPr/>
          <p:nvPr userDrawn="1"/>
        </p:nvSpPr>
        <p:spPr>
          <a:xfrm>
            <a:off x="623392" y="368688"/>
            <a:ext cx="2976331"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solidFill>
                <a:srgbClr val="FFFFFF"/>
              </a:solidFill>
              <a:latin typeface="Arial" panose="020B0604020202090204" pitchFamily="34" charset="0"/>
              <a:cs typeface="Arial" panose="020B0604020202090204" pitchFamily="34" charset="0"/>
            </a:endParaRPr>
          </a:p>
        </p:txBody>
      </p:sp>
      <p:sp>
        <p:nvSpPr>
          <p:cNvPr id="8" name="Right Triangle 7"/>
          <p:cNvSpPr/>
          <p:nvPr userDrawn="1"/>
        </p:nvSpPr>
        <p:spPr>
          <a:xfrm>
            <a:off x="3599723" y="368688"/>
            <a:ext cx="672075" cy="252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srgbClr val="FFFFFF"/>
              </a:solidFill>
              <a:latin typeface="Arial" panose="020B0604020202090204" pitchFamily="34" charset="0"/>
              <a:cs typeface="Arial" panose="020B0604020202090204" pitchFamily="34" charset="0"/>
            </a:endParaRPr>
          </a:p>
        </p:txBody>
      </p:sp>
      <p:sp>
        <p:nvSpPr>
          <p:cNvPr id="9" name="Parallelogram 4"/>
          <p:cNvSpPr/>
          <p:nvPr userDrawn="1"/>
        </p:nvSpPr>
        <p:spPr>
          <a:xfrm flipH="1">
            <a:off x="3802921" y="368688"/>
            <a:ext cx="7861696" cy="252000"/>
          </a:xfrm>
          <a:custGeom>
            <a:avLst/>
            <a:gdLst>
              <a:gd name="connsiteX0" fmla="*/ 0 w 5896272"/>
              <a:gd name="connsiteY0" fmla="*/ 215976 h 215976"/>
              <a:gd name="connsiteX1" fmla="*/ 53994 w 5896272"/>
              <a:gd name="connsiteY1" fmla="*/ 0 h 215976"/>
              <a:gd name="connsiteX2" fmla="*/ 5896272 w 5896272"/>
              <a:gd name="connsiteY2" fmla="*/ 0 h 215976"/>
              <a:gd name="connsiteX3" fmla="*/ 5842278 w 5896272"/>
              <a:gd name="connsiteY3" fmla="*/ 215976 h 215976"/>
              <a:gd name="connsiteX4" fmla="*/ 0 w 5896272"/>
              <a:gd name="connsiteY4" fmla="*/ 215976 h 215976"/>
              <a:gd name="connsiteX0-1" fmla="*/ 0 w 5896272"/>
              <a:gd name="connsiteY0-2" fmla="*/ 215976 h 235431"/>
              <a:gd name="connsiteX1-3" fmla="*/ 53994 w 5896272"/>
              <a:gd name="connsiteY1-4" fmla="*/ 0 h 235431"/>
              <a:gd name="connsiteX2-5" fmla="*/ 5896272 w 5896272"/>
              <a:gd name="connsiteY2-6" fmla="*/ 0 h 235431"/>
              <a:gd name="connsiteX3-7" fmla="*/ 5346167 w 5896272"/>
              <a:gd name="connsiteY3-8" fmla="*/ 235431 h 235431"/>
              <a:gd name="connsiteX4-9" fmla="*/ 0 w 5896272"/>
              <a:gd name="connsiteY4-10" fmla="*/ 215976 h 235431"/>
              <a:gd name="connsiteX0-11" fmla="*/ 0 w 5896272"/>
              <a:gd name="connsiteY0-12" fmla="*/ 215976 h 235431"/>
              <a:gd name="connsiteX1-13" fmla="*/ 482011 w 5896272"/>
              <a:gd name="connsiteY1-14" fmla="*/ 0 h 235431"/>
              <a:gd name="connsiteX2-15" fmla="*/ 5896272 w 5896272"/>
              <a:gd name="connsiteY2-16" fmla="*/ 0 h 235431"/>
              <a:gd name="connsiteX3-17" fmla="*/ 5346167 w 5896272"/>
              <a:gd name="connsiteY3-18" fmla="*/ 235431 h 235431"/>
              <a:gd name="connsiteX4-19" fmla="*/ 0 w 5896272"/>
              <a:gd name="connsiteY4-20" fmla="*/ 215976 h 235431"/>
              <a:gd name="connsiteX0-21" fmla="*/ 0 w 5896272"/>
              <a:gd name="connsiteY0-22" fmla="*/ 215976 h 240193"/>
              <a:gd name="connsiteX1-23" fmla="*/ 482011 w 5896272"/>
              <a:gd name="connsiteY1-24" fmla="*/ 0 h 240193"/>
              <a:gd name="connsiteX2-25" fmla="*/ 5896272 w 5896272"/>
              <a:gd name="connsiteY2-26" fmla="*/ 0 h 240193"/>
              <a:gd name="connsiteX3-27" fmla="*/ 5360454 w 5896272"/>
              <a:gd name="connsiteY3-28" fmla="*/ 240193 h 240193"/>
              <a:gd name="connsiteX4-29" fmla="*/ 0 w 5896272"/>
              <a:gd name="connsiteY4-30" fmla="*/ 215976 h 240193"/>
              <a:gd name="connsiteX0-31" fmla="*/ 0 w 5896272"/>
              <a:gd name="connsiteY0-32" fmla="*/ 215976 h 225905"/>
              <a:gd name="connsiteX1-33" fmla="*/ 482011 w 5896272"/>
              <a:gd name="connsiteY1-34" fmla="*/ 0 h 225905"/>
              <a:gd name="connsiteX2-35" fmla="*/ 5896272 w 5896272"/>
              <a:gd name="connsiteY2-36" fmla="*/ 0 h 225905"/>
              <a:gd name="connsiteX3-37" fmla="*/ 5398554 w 5896272"/>
              <a:gd name="connsiteY3-38" fmla="*/ 225905 h 225905"/>
              <a:gd name="connsiteX4-39" fmla="*/ 0 w 5896272"/>
              <a:gd name="connsiteY4-40" fmla="*/ 215976 h 225905"/>
              <a:gd name="connsiteX0-41" fmla="*/ 0 w 5896272"/>
              <a:gd name="connsiteY0-42" fmla="*/ 215976 h 215976"/>
              <a:gd name="connsiteX1-43" fmla="*/ 482011 w 5896272"/>
              <a:gd name="connsiteY1-44" fmla="*/ 0 h 215976"/>
              <a:gd name="connsiteX2-45" fmla="*/ 5896272 w 5896272"/>
              <a:gd name="connsiteY2-46" fmla="*/ 0 h 215976"/>
              <a:gd name="connsiteX3-47" fmla="*/ 5398554 w 5896272"/>
              <a:gd name="connsiteY3-48" fmla="*/ 213205 h 215976"/>
              <a:gd name="connsiteX4-49" fmla="*/ 0 w 5896272"/>
              <a:gd name="connsiteY4-50" fmla="*/ 215976 h 215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96272" h="215976">
                <a:moveTo>
                  <a:pt x="0" y="215976"/>
                </a:moveTo>
                <a:lnTo>
                  <a:pt x="482011" y="0"/>
                </a:lnTo>
                <a:lnTo>
                  <a:pt x="5896272" y="0"/>
                </a:lnTo>
                <a:lnTo>
                  <a:pt x="5398554" y="213205"/>
                </a:lnTo>
                <a:lnTo>
                  <a:pt x="0" y="215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srgbClr val="FFFFFF"/>
              </a:solidFill>
              <a:latin typeface="Arial" panose="020B0604020202090204" pitchFamily="34" charset="0"/>
              <a:cs typeface="Arial" panose="020B0604020202090204" pitchFamily="34" charset="0"/>
            </a:endParaRPr>
          </a:p>
        </p:txBody>
      </p:sp>
      <p:sp>
        <p:nvSpPr>
          <p:cNvPr id="10" name="Text Placeholder 34"/>
          <p:cNvSpPr>
            <a:spLocks noGrp="1"/>
          </p:cNvSpPr>
          <p:nvPr>
            <p:ph type="body" sz="quarter" idx="13"/>
          </p:nvPr>
        </p:nvSpPr>
        <p:spPr>
          <a:xfrm>
            <a:off x="622299" y="6129350"/>
            <a:ext cx="9938280" cy="138499"/>
          </a:xfrm>
        </p:spPr>
        <p:txBody>
          <a:bodyPr wrap="square">
            <a:spAutoFit/>
          </a:bodyPr>
          <a:lstStyle>
            <a:lvl1pPr marL="0" indent="0">
              <a:buNone/>
              <a:defRPr sz="900" i="1"/>
            </a:lvl1pPr>
            <a:lvl2pPr>
              <a:defRPr sz="800" i="1"/>
            </a:lvl2pPr>
            <a:lvl3pPr>
              <a:defRPr sz="800" i="1"/>
            </a:lvl3pPr>
            <a:lvl4pPr>
              <a:defRPr sz="800" i="1"/>
            </a:lvl4pPr>
            <a:lvl5pPr>
              <a:defRPr sz="800" i="1"/>
            </a:lvl5pPr>
          </a:lstStyle>
          <a:p>
            <a:pPr lvl="0"/>
            <a:r>
              <a:rPr lang="en-US" altLang="zh-TW" dirty="0"/>
              <a:t>Click to edit Master text styles</a:t>
            </a:r>
          </a:p>
        </p:txBody>
      </p:sp>
    </p:spTree>
    <p:extLst>
      <p:ext uri="{BB962C8B-B14F-4D97-AF65-F5344CB8AC3E}">
        <p14:creationId xmlns:p14="http://schemas.microsoft.com/office/powerpoint/2010/main" val="2299156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703020202090204" pitchFamily="34" charset="0"/>
              </a:defRPr>
            </a:lvl1pPr>
          </a:lstStyle>
          <a:p>
            <a:endParaRPr lang="en-US" dirty="0"/>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182293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703020202090204" pitchFamily="34" charset="0"/>
              </a:rPr>
              <a:t>The services and materials provided by Boston Consulting Group (BCG) are subject to BCG's Standard Terms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to update these materials after the date hereof, notwithstanding that such information may become outdated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or inaccurate.</a:t>
            </a:r>
          </a:p>
          <a:p>
            <a:pPr indent="0">
              <a:lnSpc>
                <a:spcPct val="100000"/>
              </a:lnSpc>
            </a:pPr>
            <a:r>
              <a:rPr lang="en-US" sz="900" b="0" dirty="0">
                <a:latin typeface="+mn-lt"/>
                <a:sym typeface="Trebuchet MS" panose="020B0703020202090204" pitchFamily="34" charset="0"/>
              </a:rPr>
              <a:t> </a:t>
            </a:r>
          </a:p>
          <a:p>
            <a:pPr indent="0">
              <a:lnSpc>
                <a:spcPct val="100000"/>
              </a:lnSpc>
            </a:pPr>
            <a:r>
              <a:rPr lang="en-US" sz="900" b="0" dirty="0">
                <a:latin typeface="+mn-lt"/>
                <a:sym typeface="Trebuchet MS" panose="020B070302020209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of this document shall be deemed agreement with and consideration for the foregoing.</a:t>
            </a:r>
          </a:p>
          <a:p>
            <a:pPr indent="0">
              <a:lnSpc>
                <a:spcPct val="100000"/>
              </a:lnSpc>
            </a:pPr>
            <a:endParaRPr lang="en-US" sz="900" b="0" dirty="0">
              <a:latin typeface="+mn-lt"/>
              <a:sym typeface="Trebuchet MS" panose="020B070302020209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900" b="0" dirty="0">
                <a:latin typeface="+mn-lt"/>
                <a:sym typeface="Trebuchet MS" panose="020B0703020202090204" pitchFamily="34" charset="0"/>
              </a:rPr>
              <a:t>BCG does not provide fairness opinions or valuations of market transactions, and these materials should not be relied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or operating assumptions will clearly impact the analyses and conclusions.</a:t>
            </a:r>
          </a:p>
        </p:txBody>
      </p:sp>
      <p:sp>
        <p:nvSpPr>
          <p:cNvPr id="7" name="Title 6"/>
          <p:cNvSpPr txBox="1"/>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70302020209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703020202090204" pitchFamily="34" charset="0"/>
              </a:defRPr>
            </a:lvl1pPr>
          </a:lstStyle>
          <a:p>
            <a:endParaRPr lang="en-US" dirty="0"/>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983870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0419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Trebuchet MS" panose="020B0703020202090204" pitchFamily="34" charset="0"/>
                <a:ea typeface="+mn-ea"/>
                <a:cs typeface="+mn-cs"/>
                <a:sym typeface="Trebuchet MS" panose="020B0703020202090204" pitchFamily="34" charset="0"/>
              </a:rPr>
              <a:t>‹#›</a:t>
            </a:fld>
            <a:endParaRPr lang="en-US" sz="1000" kern="1200" dirty="0">
              <a:solidFill>
                <a:schemeClr val="bg1"/>
              </a:solidFill>
              <a:latin typeface="Trebuchet MS" panose="020B0703020202090204" pitchFamily="34" charset="0"/>
              <a:ea typeface="+mn-ea"/>
              <a:cs typeface="+mn-cs"/>
              <a:sym typeface="Trebuchet MS" panose="020B070302020209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70302020209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noAutofit/>
          </a:bodyPr>
          <a:lstStyle/>
          <a:p>
            <a:pPr>
              <a:lnSpc>
                <a:spcPct val="95000"/>
              </a:lnSpc>
            </a:pPr>
            <a:endParaRPr lang="en-US" sz="1200" dirty="0">
              <a:solidFill>
                <a:srgbClr val="FFFFFF"/>
              </a:solidFill>
              <a:latin typeface="Trebuchet MS" panose="020B070302020209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4222400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Trebuchet MS" panose="020B0703020202090204" pitchFamily="34" charset="0"/>
                <a:ea typeface="+mn-ea"/>
                <a:cs typeface="+mn-cs"/>
                <a:sym typeface="Trebuchet MS" panose="020B0703020202090204" pitchFamily="34" charset="0"/>
              </a:rPr>
              <a:t>‹#›</a:t>
            </a:fld>
            <a:endParaRPr lang="en-US" sz="1000" kern="1200" dirty="0">
              <a:solidFill>
                <a:schemeClr val="bg1"/>
              </a:solidFill>
              <a:latin typeface="Trebuchet MS" panose="020B0703020202090204" pitchFamily="34" charset="0"/>
              <a:ea typeface="+mn-ea"/>
              <a:cs typeface="+mn-cs"/>
              <a:sym typeface="Trebuchet MS" panose="020B070302020209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703020202090204" pitchFamily="34" charset="0"/>
              <a:sym typeface="Trebuchet MS" panose="020B070302020209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703020202090204" pitchFamily="34" charset="0"/>
            </a:endParaRPr>
          </a:p>
        </p:txBody>
      </p:sp>
    </p:spTree>
    <p:extLst>
      <p:ext uri="{BB962C8B-B14F-4D97-AF65-F5344CB8AC3E}">
        <p14:creationId xmlns:p14="http://schemas.microsoft.com/office/powerpoint/2010/main" val="576619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Trebuchet MS" panose="020B0703020202090204" pitchFamily="34" charset="0"/>
                <a:ea typeface="+mn-ea"/>
                <a:cs typeface="+mn-cs"/>
                <a:sym typeface="Trebuchet MS" panose="020B0703020202090204" pitchFamily="34" charset="0"/>
              </a:rPr>
              <a:t>‹#›</a:t>
            </a:fld>
            <a:endParaRPr lang="en-US" sz="1000" kern="1200" dirty="0">
              <a:solidFill>
                <a:schemeClr val="bg1"/>
              </a:solidFill>
              <a:latin typeface="Trebuchet MS" panose="020B0703020202090204" pitchFamily="34" charset="0"/>
              <a:ea typeface="+mn-ea"/>
              <a:cs typeface="+mn-cs"/>
              <a:sym typeface="Trebuchet MS" panose="020B0703020202090204" pitchFamily="34" charset="0"/>
            </a:endParaRPr>
          </a:p>
        </p:txBody>
      </p:sp>
      <p:sp>
        <p:nvSpPr>
          <p:cNvPr id="10" name="Title 1"/>
          <p:cNvSpPr txBox="1"/>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703020202090204" pitchFamily="34" charset="0"/>
                <a:ea typeface="+mj-ea"/>
                <a:cs typeface="+mj-cs"/>
                <a:sym typeface="Trebuchet MS" panose="020B070302020209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581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72606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70302020209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noAutofit/>
          </a:bodyPr>
          <a:lstStyle/>
          <a:p>
            <a:pPr>
              <a:lnSpc>
                <a:spcPct val="95000"/>
              </a:lnSpc>
            </a:pPr>
            <a:endParaRPr lang="en-US" sz="1200" dirty="0">
              <a:solidFill>
                <a:srgbClr val="FFFFFF"/>
              </a:solidFill>
              <a:latin typeface="Trebuchet MS" panose="020B070302020209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3715396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703020202090204" pitchFamily="34" charset="0"/>
              <a:sym typeface="Trebuchet MS" panose="020B070302020209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703020202090204" pitchFamily="34" charset="0"/>
            </a:endParaRPr>
          </a:p>
        </p:txBody>
      </p:sp>
    </p:spTree>
    <p:extLst>
      <p:ext uri="{BB962C8B-B14F-4D97-AF65-F5344CB8AC3E}">
        <p14:creationId xmlns:p14="http://schemas.microsoft.com/office/powerpoint/2010/main" val="3347274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txBox="1"/>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703020202090204" pitchFamily="34" charset="0"/>
                <a:ea typeface="+mj-ea"/>
                <a:cs typeface="+mj-cs"/>
                <a:sym typeface="Trebuchet MS" panose="020B070302020209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377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703020202090204" pitchFamily="34" charset="0"/>
              <a:ea typeface="+mj-ea"/>
              <a:cs typeface="+mj-cs"/>
              <a:sym typeface="Trebuchet MS" panose="020B070302020209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21" name="Rectangle 20"/>
          <p:cNvSpPr/>
          <p:nvPr userDrawn="1"/>
        </p:nvSpPr>
        <p:spPr bwMode="black">
          <a:xfrm>
            <a:off x="0" y="0"/>
            <a:ext cx="12192000" cy="68580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703020202090204" pitchFamily="34" charset="0"/>
            </a:endParaRPr>
          </a:p>
        </p:txBody>
      </p:sp>
      <p:sp>
        <p:nvSpPr>
          <p:cNvPr id="22" name="Text Placeholder 6"/>
          <p:cNvSpPr>
            <a:spLocks noGrp="1"/>
          </p:cNvSpPr>
          <p:nvPr>
            <p:ph type="body" sz="quarter" idx="12" hasCustomPrompt="1"/>
          </p:nvPr>
        </p:nvSpPr>
        <p:spPr bwMode="black">
          <a:xfrm>
            <a:off x="4112075" y="626866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70302020209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4112075" y="5003801"/>
            <a:ext cx="6868800" cy="592882"/>
          </a:xfrm>
          <a:prstGeom prst="rect">
            <a:avLst/>
          </a:prstGeom>
        </p:spPr>
        <p:txBody>
          <a:bodyPr anchor="ctr"/>
          <a:lstStyle>
            <a:lvl1pPr marL="0" indent="0" algn="l">
              <a:lnSpc>
                <a:spcPct val="110000"/>
              </a:lnSpc>
              <a:buNone/>
              <a:defRPr sz="1600" baseline="0">
                <a:solidFill>
                  <a:schemeClr val="bg1"/>
                </a:solidFill>
                <a:latin typeface="+mn-lt"/>
                <a:sym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4112075" y="2135251"/>
            <a:ext cx="6868800" cy="2601850"/>
          </a:xfrm>
          <a:prstGeom prst="rect">
            <a:avLst/>
          </a:prstGeom>
        </p:spPr>
        <p:txBody>
          <a:bodyPr anchor="b">
            <a:normAutofit/>
          </a:bodyPr>
          <a:lstStyle>
            <a:lvl1pPr algn="l">
              <a:lnSpc>
                <a:spcPct val="93000"/>
              </a:lnSpc>
              <a:defRPr sz="5400" baseline="0">
                <a:solidFill>
                  <a:schemeClr val="bg1"/>
                </a:solidFill>
                <a:latin typeface="+mj-lt"/>
                <a:sym typeface="Trebuchet MS" panose="020B0703020202090204" pitchFamily="34" charset="0"/>
              </a:defRPr>
            </a:lvl1pPr>
          </a:lstStyle>
          <a:p>
            <a:r>
              <a:rPr lang="en-US" dirty="0"/>
              <a:t>Title in Title Case</a:t>
            </a:r>
          </a:p>
        </p:txBody>
      </p:sp>
    </p:spTree>
    <p:extLst>
      <p:ext uri="{BB962C8B-B14F-4D97-AF65-F5344CB8AC3E}">
        <p14:creationId xmlns:p14="http://schemas.microsoft.com/office/powerpoint/2010/main" val="4156393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315598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703020202090204" pitchFamily="34" charset="0"/>
              <a:sym typeface="Trebuchet MS" panose="020B070302020209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703020202090204" pitchFamily="34" charset="0"/>
              <a:sym typeface="Trebuchet MS" panose="020B070302020209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703020202090204" pitchFamily="34" charset="0"/>
                <a:sym typeface="Trebuchet MS" panose="020B0703020202090204" pitchFamily="34" charset="0"/>
              </a:rPr>
              <a:t>Table of contents</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Trebuchet MS" panose="020B0703020202090204" pitchFamily="34" charset="0"/>
                <a:ea typeface="+mn-ea"/>
                <a:cs typeface="+mn-cs"/>
                <a:sym typeface="Trebuchet MS" panose="020B0703020202090204" pitchFamily="34" charset="0"/>
              </a:rPr>
              <a:t>‹#›</a:t>
            </a:fld>
            <a:endParaRPr lang="en-US" sz="1000" kern="1200" dirty="0">
              <a:solidFill>
                <a:schemeClr val="bg1"/>
              </a:solidFill>
              <a:latin typeface="Trebuchet MS" panose="020B0703020202090204" pitchFamily="34" charset="0"/>
              <a:ea typeface="+mn-ea"/>
              <a:cs typeface="+mn-cs"/>
              <a:sym typeface="Trebuchet MS" panose="020B070302020209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71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659396" y="437074"/>
            <a:ext cx="1717714" cy="332399"/>
          </a:xfrm>
          <a:prstGeom prst="rect">
            <a:avLst/>
          </a:prstGeom>
        </p:spPr>
        <p:txBody>
          <a:bodyPr wrap="none">
            <a:spAutoFit/>
          </a:bodyPr>
          <a:lstStyle>
            <a:lvl1pPr>
              <a:defRPr>
                <a:solidFill>
                  <a:schemeClr val="tx1"/>
                </a:solidFill>
              </a:defRPr>
            </a:lvl1pPr>
          </a:lstStyle>
          <a:p>
            <a:r>
              <a:rPr lang="en-US" dirty="0"/>
              <a:t>Sample Title</a:t>
            </a:r>
          </a:p>
        </p:txBody>
      </p:sp>
    </p:spTree>
    <p:extLst>
      <p:ext uri="{BB962C8B-B14F-4D97-AF65-F5344CB8AC3E}">
        <p14:creationId xmlns:p14="http://schemas.microsoft.com/office/powerpoint/2010/main" val="3780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703020202090204" pitchFamily="34" charset="0"/>
              </a:defRPr>
            </a:lvl1pPr>
          </a:lstStyle>
          <a:p>
            <a:endParaRPr lang="en-US" dirty="0"/>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baseline="0">
                <a:solidFill>
                  <a:schemeClr val="tx2">
                    <a:lumMod val="100000"/>
                  </a:schemeClr>
                </a:solidFill>
                <a:latin typeface="Arial" panose="020B0604020202090204" pitchFamily="34" charset="0"/>
                <a:ea typeface="微软雅黑" pitchFamily="34" charset="-122"/>
                <a:sym typeface="Trebuchet MS" panose="020B0703020202090204" pitchFamily="34" charset="0"/>
              </a:defRPr>
            </a:lvl1pPr>
          </a:lstStyle>
          <a:p>
            <a:pPr lvl="0"/>
            <a:r>
              <a:rPr lang="en-US" dirty="0"/>
              <a:t>Click to add title</a:t>
            </a:r>
          </a:p>
        </p:txBody>
      </p:sp>
    </p:spTree>
    <p:extLst>
      <p:ext uri="{BB962C8B-B14F-4D97-AF65-F5344CB8AC3E}">
        <p14:creationId xmlns:p14="http://schemas.microsoft.com/office/powerpoint/2010/main" val="1520282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1136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2.xml"/><Relationship Id="rId21" Type="http://schemas.openxmlformats.org/officeDocument/2006/relationships/slideLayout" Target="../slideLayouts/slideLayout27.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63" Type="http://schemas.openxmlformats.org/officeDocument/2006/relationships/slideLayout" Target="../slideLayouts/slideLayout69.xml"/><Relationship Id="rId68" Type="http://schemas.openxmlformats.org/officeDocument/2006/relationships/tags" Target="../tags/tag2.xml"/><Relationship Id="rId7" Type="http://schemas.openxmlformats.org/officeDocument/2006/relationships/slideLayout" Target="../slideLayouts/slideLayout13.xml"/><Relationship Id="rId71" Type="http://schemas.openxmlformats.org/officeDocument/2006/relationships/image" Target="../media/image4.emf"/><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66" Type="http://schemas.openxmlformats.org/officeDocument/2006/relationships/slideLayout" Target="../slideLayouts/slideLayout72.xml"/><Relationship Id="rId5" Type="http://schemas.openxmlformats.org/officeDocument/2006/relationships/slideLayout" Target="../slideLayouts/slideLayout11.xml"/><Relationship Id="rId61" Type="http://schemas.openxmlformats.org/officeDocument/2006/relationships/slideLayout" Target="../slideLayouts/slideLayout67.xml"/><Relationship Id="rId19" Type="http://schemas.openxmlformats.org/officeDocument/2006/relationships/slideLayout" Target="../slideLayouts/slideLayout2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slideLayout" Target="../slideLayouts/slideLayout62.xml"/><Relationship Id="rId64" Type="http://schemas.openxmlformats.org/officeDocument/2006/relationships/slideLayout" Target="../slideLayouts/slideLayout70.xml"/><Relationship Id="rId69" Type="http://schemas.openxmlformats.org/officeDocument/2006/relationships/tags" Target="../tags/tag3.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67" Type="http://schemas.openxmlformats.org/officeDocument/2006/relationships/theme" Target="../theme/theme2.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62" Type="http://schemas.openxmlformats.org/officeDocument/2006/relationships/slideLayout" Target="../slideLayouts/slideLayout68.xml"/><Relationship Id="rId70"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slideLayout" Target="../slideLayouts/slideLayout66.xml"/><Relationship Id="rId65" Type="http://schemas.openxmlformats.org/officeDocument/2006/relationships/slideLayout" Target="../slideLayouts/slideLayout71.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9" Type="http://schemas.openxmlformats.org/officeDocument/2006/relationships/slideLayout" Target="../slideLayouts/slideLayout45.xml"/><Relationship Id="rId34" Type="http://schemas.openxmlformats.org/officeDocument/2006/relationships/slideLayout" Target="../slideLayouts/slideLayout40.xml"/><Relationship Id="rId50" Type="http://schemas.openxmlformats.org/officeDocument/2006/relationships/slideLayout" Target="../slideLayouts/slideLayout56.xml"/><Relationship Id="rId55"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6553200"/>
            <a:ext cx="12192000" cy="304800"/>
          </a:xfrm>
          <a:custGeom>
            <a:avLst/>
            <a:gdLst/>
            <a:ahLst/>
            <a:cxnLst/>
            <a:rect l="l" t="t" r="r" b="b"/>
            <a:pathLst>
              <a:path w="8458200" h="304800">
                <a:moveTo>
                  <a:pt x="0" y="304800"/>
                </a:moveTo>
                <a:lnTo>
                  <a:pt x="8458200" y="304800"/>
                </a:lnTo>
                <a:lnTo>
                  <a:pt x="8458200" y="0"/>
                </a:lnTo>
                <a:lnTo>
                  <a:pt x="0" y="0"/>
                </a:lnTo>
                <a:lnTo>
                  <a:pt x="0" y="304800"/>
                </a:lnTo>
                <a:close/>
              </a:path>
            </a:pathLst>
          </a:custGeom>
          <a:solidFill>
            <a:srgbClr val="BB8A0A"/>
          </a:solidFill>
        </p:spPr>
        <p:txBody>
          <a:bodyPr wrap="square" lIns="0" tIns="0" rIns="0" bIns="0" rtlCol="0"/>
          <a:lstStyle/>
          <a:p>
            <a:endParaRPr sz="1800" dirty="0"/>
          </a:p>
        </p:txBody>
      </p:sp>
      <p:sp>
        <p:nvSpPr>
          <p:cNvPr id="2" name="Holder 2"/>
          <p:cNvSpPr>
            <a:spLocks noGrp="1"/>
          </p:cNvSpPr>
          <p:nvPr>
            <p:ph type="title"/>
          </p:nvPr>
        </p:nvSpPr>
        <p:spPr>
          <a:xfrm>
            <a:off x="2309903" y="2057400"/>
            <a:ext cx="7572195" cy="553998"/>
          </a:xfrm>
          <a:prstGeom prst="rect">
            <a:avLst/>
          </a:prstGeom>
        </p:spPr>
        <p:txBody>
          <a:bodyPr wrap="square" lIns="0" tIns="0" rIns="0" bIns="0">
            <a:spAutoFit/>
          </a:bodyPr>
          <a:lstStyle>
            <a:lvl1pPr>
              <a:defRPr sz="3600" b="1" i="0">
                <a:solidFill>
                  <a:srgbClr val="B00B2D"/>
                </a:solidFill>
                <a:latin typeface="Arial" panose="020B0604020202090204"/>
                <a:cs typeface="Arial" panose="020B0604020202090204"/>
              </a:defRPr>
            </a:lvl1pPr>
          </a:lstStyle>
          <a:p>
            <a:endParaRPr dirty="0"/>
          </a:p>
        </p:txBody>
      </p:sp>
      <p:sp>
        <p:nvSpPr>
          <p:cNvPr id="3" name="Holder 3"/>
          <p:cNvSpPr>
            <a:spLocks noGrp="1"/>
          </p:cNvSpPr>
          <p:nvPr>
            <p:ph type="body" idx="1"/>
          </p:nvPr>
        </p:nvSpPr>
        <p:spPr>
          <a:xfrm>
            <a:off x="1160356" y="4797624"/>
            <a:ext cx="9871289" cy="307777"/>
          </a:xfrm>
          <a:prstGeom prst="rect">
            <a:avLst/>
          </a:prstGeom>
        </p:spPr>
        <p:txBody>
          <a:bodyPr wrap="square" lIns="0" tIns="0" rIns="0" bIns="0">
            <a:spAutoFit/>
          </a:bodyPr>
          <a:lstStyle>
            <a:lvl1pPr>
              <a:defRPr sz="2000" b="1" i="1">
                <a:solidFill>
                  <a:srgbClr val="191966"/>
                </a:solidFill>
                <a:latin typeface="Arial" panose="020B0604020202090204"/>
                <a:cs typeface="Arial" panose="020B0604020202090204"/>
              </a:defRPr>
            </a:lvl1pPr>
          </a:lstStyle>
          <a:p>
            <a:endParaRPr dirty="0"/>
          </a:p>
        </p:txBody>
      </p:sp>
      <p:sp>
        <p:nvSpPr>
          <p:cNvPr id="10" name="Holder 6"/>
          <p:cNvSpPr txBox="1"/>
          <p:nvPr userDrawn="1"/>
        </p:nvSpPr>
        <p:spPr>
          <a:xfrm>
            <a:off x="11582401" y="6581002"/>
            <a:ext cx="956721" cy="204351"/>
          </a:xfrm>
          <a:prstGeom prst="rect">
            <a:avLst/>
          </a:prstGeom>
        </p:spPr>
        <p:txBody>
          <a:bodyPr lIns="0" tIns="0" rIns="0" bIns="0"/>
          <a:lstStyle>
            <a:defPPr>
              <a:defRPr lang="en-US"/>
            </a:defPPr>
            <a:lvl1pPr marL="0" algn="l" defTabSz="914400" rtl="0" eaLnBrk="1" latinLnBrk="0" hangingPunct="1">
              <a:defRPr sz="1200" b="0" i="0" kern="1200">
                <a:solidFill>
                  <a:schemeClr val="bg1"/>
                </a:solidFill>
                <a:latin typeface="Arial" panose="020B0604020202090204" pitchFamily="34" charset="0"/>
                <a:ea typeface="+mn-ea"/>
                <a:cs typeface="Arial" panose="020B060402020209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lnSpc>
                <a:spcPts val="1650"/>
              </a:lnSpc>
            </a:pPr>
            <a:fld id="{81D60167-4931-47E6-BA6A-407CBD079E47}" type="slidenum">
              <a:rPr lang="en-US" sz="1200" smtClean="0"/>
              <a:t>‹#›</a:t>
            </a:fld>
            <a:endParaRPr lang="en-US" sz="1200" dirty="0"/>
          </a:p>
        </p:txBody>
      </p:sp>
      <p:sp>
        <p:nvSpPr>
          <p:cNvPr id="11" name="TextBox 10"/>
          <p:cNvSpPr txBox="1"/>
          <p:nvPr userDrawn="1"/>
        </p:nvSpPr>
        <p:spPr>
          <a:xfrm>
            <a:off x="0" y="6581002"/>
            <a:ext cx="5930608" cy="276999"/>
          </a:xfrm>
          <a:prstGeom prst="rect">
            <a:avLst/>
          </a:prstGeom>
          <a:noFill/>
        </p:spPr>
        <p:txBody>
          <a:bodyPr wrap="square" rtlCol="0">
            <a:spAutoFit/>
          </a:bodyPr>
          <a:lstStyle/>
          <a:p>
            <a:r>
              <a:rPr lang="en-US" sz="1200" dirty="0">
                <a:solidFill>
                  <a:schemeClr val="bg1"/>
                </a:solidFill>
                <a:latin typeface="Arial" panose="020B0604020202090204" pitchFamily="34" charset="0"/>
                <a:cs typeface="Arial" panose="020B0604020202090204" pitchFamily="34" charset="0"/>
              </a:rPr>
              <a:t>Financial Services Development Council </a:t>
            </a:r>
            <a:r>
              <a:rPr lang="zh-TW" altLang="en-US" sz="1200" dirty="0">
                <a:solidFill>
                  <a:schemeClr val="bg1"/>
                </a:solidFill>
                <a:latin typeface="Arial" panose="020B0604020202090204" pitchFamily="34" charset="0"/>
                <a:cs typeface="Arial" panose="020B0604020202090204" pitchFamily="34" charset="0"/>
              </a:rPr>
              <a:t>香港金融發展局</a:t>
            </a:r>
          </a:p>
        </p:txBody>
      </p:sp>
      <p:sp>
        <p:nvSpPr>
          <p:cNvPr id="4" name="TextBox 3">
            <a:extLst>
              <a:ext uri="{FF2B5EF4-FFF2-40B4-BE49-F238E27FC236}">
                <a16:creationId xmlns:a16="http://schemas.microsoft.com/office/drawing/2014/main" id="{4C702673-8E56-00B3-A557-558290E15CE3}"/>
              </a:ext>
            </a:extLst>
          </p:cNvPr>
          <p:cNvSpPr txBox="1"/>
          <p:nvPr userDrawn="1"/>
        </p:nvSpPr>
        <p:spPr>
          <a:xfrm>
            <a:off x="5451304" y="6547348"/>
            <a:ext cx="1289392" cy="307777"/>
          </a:xfrm>
          <a:prstGeom prst="rect">
            <a:avLst/>
          </a:prstGeom>
          <a:noFill/>
        </p:spPr>
        <p:txBody>
          <a:bodyPr wrap="none" rtlCol="0">
            <a:spAutoFit/>
          </a:bodyPr>
          <a:lstStyle/>
          <a:p>
            <a:r>
              <a:rPr lang="en-GB" sz="1400" b="1" dirty="0">
                <a:solidFill>
                  <a:srgbClr val="C00000"/>
                </a:solidFill>
              </a:rPr>
              <a:t>CONFIDENTIAL</a:t>
            </a:r>
          </a:p>
        </p:txBody>
      </p:sp>
    </p:spTree>
    <p:extLst>
      <p:ext uri="{BB962C8B-B14F-4D97-AF65-F5344CB8AC3E}">
        <p14:creationId xmlns:p14="http://schemas.microsoft.com/office/powerpoint/2010/main" val="16900509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eaLnBrk="1" hangingPunct="1">
        <a:defRPr sz="4000">
          <a:latin typeface="+mj-lt"/>
          <a:ea typeface="+mj-ea"/>
          <a:cs typeface="+mj-cs"/>
        </a:defRPr>
      </a:lvl1pPr>
    </p:titleStyle>
    <p:bodyStyle>
      <a:lvl1pPr marL="0" algn="ctr" eaLnBrk="1" hangingPunct="1">
        <a:defRPr sz="24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0" imgH="0" progId="">
                  <p:embed/>
                </p:oleObj>
              </mc:Choice>
              <mc:Fallback>
                <p:oleObj name="think-cell Slide" r:id="rId70" imgW="0" imgH="0" progId="">
                  <p:embed/>
                  <p:pic>
                    <p:nvPicPr>
                      <p:cNvPr id="2" name="Object 1"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6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eaLnBrk="1">
              <a:lnSpc>
                <a:spcPct val="90000"/>
              </a:lnSpc>
              <a:spcBef>
                <a:spcPct val="0"/>
              </a:spcBef>
              <a:spcAft>
                <a:spcPct val="0"/>
              </a:spcAft>
            </a:pPr>
            <a:endParaRPr lang="en-US" sz="2400" b="0" i="0" baseline="0" dirty="0">
              <a:solidFill>
                <a:srgbClr val="FFFFFF"/>
              </a:solidFill>
              <a:latin typeface="Trebuchet MS" panose="020B0703020202090204" pitchFamily="34" charset="0"/>
              <a:ea typeface="+mj-ea"/>
              <a:cs typeface="+mj-cs"/>
              <a:sym typeface="Trebuchet MS" panose="020B070302020209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5436341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 id="2147483733" r:id="rId59"/>
    <p:sldLayoutId id="2147483734" r:id="rId60"/>
    <p:sldLayoutId id="2147483735" r:id="rId61"/>
    <p:sldLayoutId id="2147483736" r:id="rId62"/>
    <p:sldLayoutId id="2147483737" r:id="rId63"/>
    <p:sldLayoutId id="2147483738" r:id="rId64"/>
    <p:sldLayoutId id="2147483739" r:id="rId65"/>
    <p:sldLayoutId id="2147483740" r:id="rId6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70302020209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90204" pitchFamily="34" charset="0"/>
        <a:buChar char="​"/>
        <a:defRPr lang="en-US" sz="1200" kern="1200">
          <a:solidFill>
            <a:schemeClr val="tx1"/>
          </a:solidFill>
          <a:latin typeface="+mn-lt"/>
          <a:ea typeface="+mn-ea"/>
          <a:cs typeface="+mn-cs"/>
          <a:sym typeface="Trebuchet MS" panose="020B0703020202090204" pitchFamily="34" charset="0"/>
        </a:defRPr>
      </a:lvl1pPr>
      <a:lvl2pPr marL="284480" indent="-172720" algn="l" defTabSz="914400" rtl="0" eaLnBrk="1" latinLnBrk="0" hangingPunct="1">
        <a:lnSpc>
          <a:spcPct val="90000"/>
        </a:lnSpc>
        <a:spcBef>
          <a:spcPts val="0"/>
        </a:spcBef>
        <a:spcAft>
          <a:spcPts val="300"/>
        </a:spcAft>
        <a:buClr>
          <a:schemeClr val="tx2"/>
        </a:buClr>
        <a:buFont typeface="Arial" panose="020B0604020202090204" pitchFamily="34" charset="0"/>
        <a:buChar char="•"/>
        <a:defRPr lang="en-US" sz="1200" kern="1200">
          <a:solidFill>
            <a:schemeClr val="tx1"/>
          </a:solidFill>
          <a:latin typeface="+mn-lt"/>
          <a:ea typeface="+mn-ea"/>
          <a:cs typeface="+mn-cs"/>
          <a:sym typeface="Trebuchet MS" panose="020B0703020202090204" pitchFamily="34" charset="0"/>
        </a:defRPr>
      </a:lvl2pPr>
      <a:lvl3pPr marL="511175" indent="-165735" algn="l" defTabSz="914400" rtl="0" eaLnBrk="1" latinLnBrk="0" hangingPunct="1">
        <a:lnSpc>
          <a:spcPct val="90000"/>
        </a:lnSpc>
        <a:spcBef>
          <a:spcPts val="0"/>
        </a:spcBef>
        <a:spcAft>
          <a:spcPts val="300"/>
        </a:spcAft>
        <a:buClr>
          <a:schemeClr val="tx2"/>
        </a:buClr>
        <a:buFont typeface="Trebuchet MS" panose="020B0703020202090204" pitchFamily="34" charset="0"/>
        <a:buChar char="–"/>
        <a:defRPr lang="en-US" sz="1200" kern="1200">
          <a:solidFill>
            <a:schemeClr val="tx1"/>
          </a:solidFill>
          <a:latin typeface="+mn-lt"/>
          <a:ea typeface="+mn-ea"/>
          <a:cs typeface="+mn-cs"/>
          <a:sym typeface="Trebuchet MS" panose="020B070302020209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90204" pitchFamily="34" charset="0"/>
        <a:buChar char="​"/>
        <a:defRPr lang="en-US" sz="1600" kern="1200">
          <a:solidFill>
            <a:schemeClr val="tx2"/>
          </a:solidFill>
          <a:latin typeface="+mn-lt"/>
          <a:ea typeface="+mn-ea"/>
          <a:cs typeface="+mn-cs"/>
          <a:sym typeface="Trebuchet MS" panose="020B0703020202090204" pitchFamily="34" charset="0"/>
        </a:defRPr>
      </a:lvl4pPr>
      <a:lvl5pPr marL="0" indent="0" algn="l" defTabSz="914400" rtl="0" eaLnBrk="1" latinLnBrk="0" hangingPunct="1">
        <a:lnSpc>
          <a:spcPct val="100000"/>
        </a:lnSpc>
        <a:spcBef>
          <a:spcPts val="0"/>
        </a:spcBef>
        <a:spcAft>
          <a:spcPts val="300"/>
        </a:spcAft>
        <a:buClrTx/>
        <a:buFont typeface="Arial" panose="020B0604020202090204" pitchFamily="34" charset="0"/>
        <a:buChar char="​"/>
        <a:defRPr lang="en-US" sz="1600" b="1" kern="1200" smtClean="0">
          <a:solidFill>
            <a:schemeClr val="tx1"/>
          </a:solidFill>
          <a:latin typeface="+mn-lt"/>
          <a:ea typeface="+mn-ea"/>
          <a:cs typeface="+mn-cs"/>
          <a:sym typeface="Trebuchet MS" panose="020B070302020209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90204" pitchFamily="34" charset="0"/>
        <a:buChar char="•"/>
        <a:defRPr lang="en-US" sz="1600" kern="1200" smtClean="0">
          <a:solidFill>
            <a:schemeClr val="tx1"/>
          </a:solidFill>
          <a:latin typeface="+mn-lt"/>
          <a:ea typeface="+mn-ea"/>
          <a:cs typeface="+mn-cs"/>
          <a:sym typeface="Trebuchet MS" panose="020B0703020202090204" pitchFamily="34" charset="0"/>
        </a:defRPr>
      </a:lvl6pPr>
      <a:lvl7pPr marL="0" indent="0" algn="l" defTabSz="914400" rtl="0" eaLnBrk="1" latinLnBrk="0" hangingPunct="1">
        <a:lnSpc>
          <a:spcPct val="90000"/>
        </a:lnSpc>
        <a:spcBef>
          <a:spcPts val="900"/>
        </a:spcBef>
        <a:spcAft>
          <a:spcPts val="900"/>
        </a:spcAft>
        <a:buFont typeface="Arial" panose="020B0604020202090204" pitchFamily="34" charset="0"/>
        <a:buChar char="​"/>
        <a:defRPr lang="en-US" sz="4400" kern="1200" baseline="0" smtClean="0">
          <a:solidFill>
            <a:schemeClr val="tx1"/>
          </a:solidFill>
          <a:latin typeface="+mn-lt"/>
          <a:ea typeface="+mn-ea"/>
          <a:cs typeface="+mn-cs"/>
          <a:sym typeface="Trebuchet MS" panose="020B0703020202090204" pitchFamily="34" charset="0"/>
        </a:defRPr>
      </a:lvl7pPr>
      <a:lvl8pPr marL="0" indent="0" algn="l" defTabSz="914400" rtl="0" eaLnBrk="1" latinLnBrk="0" hangingPunct="1">
        <a:lnSpc>
          <a:spcPct val="90000"/>
        </a:lnSpc>
        <a:spcBef>
          <a:spcPts val="900"/>
        </a:spcBef>
        <a:spcAft>
          <a:spcPts val="0"/>
        </a:spcAft>
        <a:buFont typeface="Arial" panose="020B0604020202090204" pitchFamily="34" charset="0"/>
        <a:buChar char="​"/>
        <a:defRPr lang="en-US" sz="5400" kern="1200" baseline="0" smtClean="0">
          <a:solidFill>
            <a:schemeClr val="tx2"/>
          </a:solidFill>
          <a:latin typeface="+mn-lt"/>
          <a:ea typeface="+mn-ea"/>
          <a:cs typeface="+mn-cs"/>
          <a:sym typeface="Trebuchet MS" panose="020B0703020202090204" pitchFamily="34" charset="0"/>
        </a:defRPr>
      </a:lvl8pPr>
      <a:lvl9pPr marL="0" indent="0" algn="l" defTabSz="914400" rtl="0" eaLnBrk="1" latinLnBrk="0" hangingPunct="1">
        <a:lnSpc>
          <a:spcPct val="100000"/>
        </a:lnSpc>
        <a:spcBef>
          <a:spcPts val="0"/>
        </a:spcBef>
        <a:spcAft>
          <a:spcPts val="900"/>
        </a:spcAft>
        <a:buFont typeface="Arial" panose="020B0604020202090204" pitchFamily="34" charset="0"/>
        <a:buChar char="​"/>
        <a:defRPr lang="en-US" sz="2400" kern="1200" baseline="0" dirty="0">
          <a:solidFill>
            <a:schemeClr val="tx2"/>
          </a:solidFill>
          <a:latin typeface="+mn-lt"/>
          <a:ea typeface="+mn-ea"/>
          <a:cs typeface="+mn-cs"/>
          <a:sym typeface="Trebuchet MS" panose="020B070302020209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239912" y="228829"/>
            <a:ext cx="1800200" cy="1440160"/>
            <a:chOff x="119336" y="116632"/>
            <a:chExt cx="1800200" cy="1440160"/>
          </a:xfrm>
        </p:grpSpPr>
        <p:sp>
          <p:nvSpPr>
            <p:cNvPr id="2" name="Rectangle 1"/>
            <p:cNvSpPr/>
            <p:nvPr/>
          </p:nvSpPr>
          <p:spPr>
            <a:xfrm>
              <a:off x="119336" y="116632"/>
              <a:ext cx="180020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116632"/>
              <a:ext cx="1368152" cy="1160422"/>
            </a:xfrm>
            <a:prstGeom prst="rect">
              <a:avLst/>
            </a:prstGeom>
          </p:spPr>
        </p:pic>
      </p:grpSp>
      <p:sp>
        <p:nvSpPr>
          <p:cNvPr id="4" name="Title 3"/>
          <p:cNvSpPr>
            <a:spLocks noGrp="1"/>
          </p:cNvSpPr>
          <p:nvPr>
            <p:ph type="ctrTitle"/>
          </p:nvPr>
        </p:nvSpPr>
        <p:spPr>
          <a:xfrm>
            <a:off x="1608064" y="1070096"/>
            <a:ext cx="5651718" cy="2154436"/>
          </a:xfrm>
        </p:spPr>
        <p:txBody>
          <a:bodyPr/>
          <a:lstStyle/>
          <a:p>
            <a:pPr algn="l"/>
            <a:br>
              <a:rPr lang="en-US" sz="2800" dirty="0">
                <a:latin typeface="Arial" panose="020B0604020202090204" pitchFamily="34" charset="0"/>
                <a:cs typeface="Arial" panose="020B0604020202090204" pitchFamily="34" charset="0"/>
              </a:rPr>
            </a:br>
            <a:r>
              <a:rPr lang="zh-TW" altLang="en-US" sz="2000" i="1" dirty="0">
                <a:latin typeface="Microsoft JhengHei" panose="020B0604030504040204" pitchFamily="34" charset="-120"/>
                <a:ea typeface="Microsoft JhengHei" panose="020B0604030504040204" pitchFamily="34" charset="-120"/>
                <a:cs typeface="Arial" panose="020B0604020202090204" pitchFamily="34" charset="0"/>
              </a:rPr>
              <a:t>金發局業界交流系列</a:t>
            </a:r>
            <a:br>
              <a:rPr lang="en-US" sz="2800" dirty="0">
                <a:latin typeface="Microsoft JhengHei" panose="020B0604030504040204" pitchFamily="34" charset="-120"/>
                <a:ea typeface="Microsoft JhengHei" panose="020B0604030504040204" pitchFamily="34" charset="-120"/>
                <a:cs typeface="Arial" panose="020B0604020202090204" pitchFamily="34" charset="0"/>
              </a:rPr>
            </a:br>
            <a:br>
              <a:rPr lang="en-US" sz="2800" dirty="0">
                <a:latin typeface="Microsoft JhengHei" panose="020B0604030504040204" pitchFamily="34" charset="-120"/>
                <a:ea typeface="Microsoft JhengHei" panose="020B0604030504040204" pitchFamily="34" charset="-120"/>
                <a:cs typeface="Arial" panose="020B0604020202090204" pitchFamily="34" charset="0"/>
              </a:rPr>
            </a:br>
            <a:r>
              <a:rPr lang="zh-TW" altLang="en-US" sz="2000" dirty="0">
                <a:latin typeface="Microsoft JhengHei" panose="020B0604030504040204" pitchFamily="34" charset="-120"/>
                <a:ea typeface="Microsoft JhengHei" panose="020B0604030504040204" pitchFamily="34" charset="-120"/>
                <a:cs typeface="Arial" panose="020B0604020202090204" pitchFamily="34" charset="0"/>
              </a:rPr>
              <a:t>引領改變：香港，亞洲的影響力投資樞紐</a:t>
            </a:r>
            <a:br>
              <a:rPr lang="en-US" sz="2800" dirty="0">
                <a:latin typeface="Microsoft JhengHei" panose="020B0604030504040204" pitchFamily="34" charset="-120"/>
                <a:ea typeface="Microsoft JhengHei" panose="020B0604030504040204" pitchFamily="34" charset="-120"/>
                <a:cs typeface="Arial" panose="020B0604020202090204" pitchFamily="34" charset="0"/>
              </a:rPr>
            </a:br>
            <a:br>
              <a:rPr lang="en-US" sz="2800" dirty="0">
                <a:latin typeface="Microsoft JhengHei" panose="020B0604030504040204" pitchFamily="34" charset="-120"/>
                <a:ea typeface="Microsoft JhengHei" panose="020B0604030504040204" pitchFamily="34" charset="-120"/>
                <a:cs typeface="Arial" panose="020B0604020202090204" pitchFamily="34" charset="0"/>
              </a:rPr>
            </a:br>
            <a:r>
              <a:rPr lang="en-HK" sz="1600" b="0" i="1" dirty="0">
                <a:solidFill>
                  <a:schemeClr val="tx1">
                    <a:lumMod val="85000"/>
                    <a:lumOff val="15000"/>
                  </a:schemeClr>
                </a:solidFill>
                <a:latin typeface="Microsoft JhengHei" panose="020B0604030504040204" pitchFamily="34" charset="-120"/>
                <a:ea typeface="Microsoft JhengHei" panose="020B0604030504040204" pitchFamily="34" charset="-120"/>
                <a:cs typeface="Arial" panose="020B0604020202090204" pitchFamily="34" charset="0"/>
              </a:rPr>
              <a:t>2024</a:t>
            </a:r>
            <a:r>
              <a:rPr lang="zh-CN" altLang="en-US" sz="1600" b="0" i="1" dirty="0">
                <a:solidFill>
                  <a:schemeClr val="tx1">
                    <a:lumMod val="85000"/>
                    <a:lumOff val="15000"/>
                  </a:schemeClr>
                </a:solidFill>
                <a:latin typeface="Microsoft JhengHei" panose="020B0604030504040204" pitchFamily="34" charset="-120"/>
                <a:ea typeface="Microsoft JhengHei" panose="020B0604030504040204" pitchFamily="34" charset="-120"/>
                <a:cs typeface="Arial" panose="020B0604020202090204" pitchFamily="34" charset="0"/>
              </a:rPr>
              <a:t>年</a:t>
            </a:r>
            <a:r>
              <a:rPr lang="en-HK" altLang="zh-CN" sz="1600" b="0" i="1" dirty="0">
                <a:solidFill>
                  <a:schemeClr val="tx1">
                    <a:lumMod val="85000"/>
                    <a:lumOff val="15000"/>
                  </a:schemeClr>
                </a:solidFill>
                <a:latin typeface="Microsoft JhengHei" panose="020B0604030504040204" pitchFamily="34" charset="-120"/>
                <a:ea typeface="Microsoft JhengHei" panose="020B0604030504040204" pitchFamily="34" charset="-120"/>
                <a:cs typeface="Arial" panose="020B0604020202090204" pitchFamily="34" charset="0"/>
              </a:rPr>
              <a:t>9</a:t>
            </a:r>
            <a:r>
              <a:rPr lang="zh-CN" altLang="en-US" sz="1600" b="0" i="1" dirty="0">
                <a:solidFill>
                  <a:schemeClr val="tx1">
                    <a:lumMod val="85000"/>
                    <a:lumOff val="15000"/>
                  </a:schemeClr>
                </a:solidFill>
                <a:latin typeface="Microsoft JhengHei" panose="020B0604030504040204" pitchFamily="34" charset="-120"/>
                <a:ea typeface="Microsoft JhengHei" panose="020B0604030504040204" pitchFamily="34" charset="-120"/>
                <a:cs typeface="Arial" panose="020B0604020202090204" pitchFamily="34" charset="0"/>
              </a:rPr>
              <a:t>月</a:t>
            </a:r>
            <a:endParaRPr lang="en-US" sz="1600" b="0" i="1" dirty="0">
              <a:solidFill>
                <a:schemeClr val="tx1">
                  <a:lumMod val="85000"/>
                  <a:lumOff val="15000"/>
                </a:schemeClr>
              </a:solidFill>
              <a:latin typeface="Microsoft JhengHei" panose="020B0604030504040204" pitchFamily="34" charset="-120"/>
              <a:ea typeface="Microsoft JhengHei" panose="020B0604030504040204" pitchFamily="34" charset="-120"/>
              <a:cs typeface="Arial" panose="020B060402020209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hina Blank Map, Blank Map of China, Outline Map of China: China Travel Map">
            <a:extLst>
              <a:ext uri="{FF2B5EF4-FFF2-40B4-BE49-F238E27FC236}">
                <a16:creationId xmlns:a16="http://schemas.microsoft.com/office/drawing/2014/main" id="{57312B7A-0663-98C7-CD76-A0FE1DE8CA93}"/>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054856" y="3924023"/>
            <a:ext cx="3089143" cy="25742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hand Asean Map Sketch On White Stock Vector (Royalty Free) 350193569 |  Shutterstock">
            <a:extLst>
              <a:ext uri="{FF2B5EF4-FFF2-40B4-BE49-F238E27FC236}">
                <a16:creationId xmlns:a16="http://schemas.microsoft.com/office/drawing/2014/main" id="{92D2B94C-B1DB-874C-29D9-F2D0D5AE22EF}"/>
              </a:ext>
            </a:extLst>
          </p:cNvPr>
          <p:cNvPicPr>
            <a:picLocks noChangeAspect="1" noChangeArrowheads="1"/>
          </p:cNvPicPr>
          <p:nvPr/>
        </p:nvPicPr>
        <p:blipFill rotWithShape="1">
          <a:blip r:embed="rId4">
            <a:duotone>
              <a:schemeClr val="bg2">
                <a:shade val="45000"/>
                <a:satMod val="135000"/>
              </a:schemeClr>
              <a:prstClr val="white"/>
            </a:duotone>
            <a:alphaModFix amt="50000"/>
            <a:extLst>
              <a:ext uri="{28A0092B-C50C-407E-A947-70E740481C1C}">
                <a14:useLocalDpi xmlns:a14="http://schemas.microsoft.com/office/drawing/2010/main" val="0"/>
              </a:ext>
            </a:extLst>
          </a:blip>
          <a:srcRect b="5921"/>
          <a:stretch/>
        </p:blipFill>
        <p:spPr bwMode="auto">
          <a:xfrm>
            <a:off x="9364876" y="1510623"/>
            <a:ext cx="2818716" cy="23875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4934504-1184-6AEB-3324-ECCFCE3AE861}"/>
              </a:ext>
            </a:extLst>
          </p:cNvPr>
          <p:cNvSpPr txBox="1">
            <a:spLocks/>
          </p:cNvSpPr>
          <p:nvPr/>
        </p:nvSpPr>
        <p:spPr>
          <a:xfrm>
            <a:off x="239072" y="359692"/>
            <a:ext cx="10778698" cy="369332"/>
          </a:xfrm>
          <a:prstGeom prst="rect">
            <a:avLst/>
          </a:prstGeom>
        </p:spPr>
        <p:txBody>
          <a:bodyPr wrap="square" lIns="0" tIns="0" rIns="0" bIns="0">
            <a:spAutoFit/>
          </a:bodyPr>
          <a:lstStyle>
            <a:lvl1pPr algn="l" eaLnBrk="1" hangingPunct="1">
              <a:defRPr sz="3200" b="1" i="0">
                <a:solidFill>
                  <a:srgbClr val="B00B2D"/>
                </a:solidFill>
                <a:latin typeface="Arial" panose="020B0604020202090204"/>
                <a:ea typeface="+mj-ea"/>
                <a:cs typeface="Arial" panose="020B0604020202090204"/>
              </a:defRPr>
            </a:lvl1pPr>
          </a:lstStyle>
          <a:p>
            <a:r>
              <a:rPr lang="zh-TW" altLang="en-US" sz="2400" kern="0" dirty="0">
                <a:latin typeface="Microsoft JhengHei" panose="020B0604030504040204" pitchFamily="34" charset="-120"/>
                <a:ea typeface="Microsoft JhengHei" panose="020B0604030504040204" pitchFamily="34" charset="-120"/>
              </a:rPr>
              <a:t>影響力投資一覽</a:t>
            </a:r>
          </a:p>
        </p:txBody>
      </p:sp>
      <p:grpSp>
        <p:nvGrpSpPr>
          <p:cNvPr id="64" name="Group 63">
            <a:extLst>
              <a:ext uri="{FF2B5EF4-FFF2-40B4-BE49-F238E27FC236}">
                <a16:creationId xmlns:a16="http://schemas.microsoft.com/office/drawing/2014/main" id="{FE57D537-4837-6A83-9627-A0A202BC049F}"/>
              </a:ext>
            </a:extLst>
          </p:cNvPr>
          <p:cNvGrpSpPr/>
          <p:nvPr/>
        </p:nvGrpSpPr>
        <p:grpSpPr>
          <a:xfrm>
            <a:off x="11049622" y="5254863"/>
            <a:ext cx="361841" cy="399442"/>
            <a:chOff x="5178486" y="2176110"/>
            <a:chExt cx="361841" cy="399442"/>
          </a:xfrm>
        </p:grpSpPr>
        <p:sp>
          <p:nvSpPr>
            <p:cNvPr id="65" name="Google Shape;1307;p32">
              <a:extLst>
                <a:ext uri="{FF2B5EF4-FFF2-40B4-BE49-F238E27FC236}">
                  <a16:creationId xmlns:a16="http://schemas.microsoft.com/office/drawing/2014/main" id="{57A4E9A8-A53D-42E4-651B-C4A740F41839}"/>
                </a:ext>
              </a:extLst>
            </p:cNvPr>
            <p:cNvSpPr/>
            <p:nvPr/>
          </p:nvSpPr>
          <p:spPr>
            <a:xfrm>
              <a:off x="5178486" y="2307194"/>
              <a:ext cx="361841" cy="268358"/>
            </a:xfrm>
            <a:custGeom>
              <a:avLst/>
              <a:gdLst/>
              <a:ahLst/>
              <a:cxnLst/>
              <a:rect l="l" t="t" r="r" b="b"/>
              <a:pathLst>
                <a:path w="482455" h="357811" extrusionOk="0">
                  <a:moveTo>
                    <a:pt x="464916" y="19656"/>
                  </a:moveTo>
                  <a:lnTo>
                    <a:pt x="433175" y="19656"/>
                  </a:lnTo>
                  <a:lnTo>
                    <a:pt x="433175" y="16091"/>
                  </a:lnTo>
                  <a:cubicBezTo>
                    <a:pt x="433175" y="7218"/>
                    <a:pt x="425956" y="0"/>
                    <a:pt x="417083" y="0"/>
                  </a:cubicBezTo>
                  <a:lnTo>
                    <a:pt x="354481" y="0"/>
                  </a:lnTo>
                  <a:cubicBezTo>
                    <a:pt x="350166" y="0"/>
                    <a:pt x="346668" y="3497"/>
                    <a:pt x="346668" y="7813"/>
                  </a:cubicBezTo>
                  <a:cubicBezTo>
                    <a:pt x="346668" y="12128"/>
                    <a:pt x="350166" y="15625"/>
                    <a:pt x="354481" y="15625"/>
                  </a:cubicBezTo>
                  <a:lnTo>
                    <a:pt x="417083" y="15625"/>
                  </a:lnTo>
                  <a:cubicBezTo>
                    <a:pt x="417340" y="15625"/>
                    <a:pt x="417550" y="15834"/>
                    <a:pt x="417550" y="16091"/>
                  </a:cubicBezTo>
                  <a:lnTo>
                    <a:pt x="417550" y="111350"/>
                  </a:lnTo>
                  <a:cubicBezTo>
                    <a:pt x="417550" y="115666"/>
                    <a:pt x="421048" y="119163"/>
                    <a:pt x="425362" y="119163"/>
                  </a:cubicBezTo>
                  <a:cubicBezTo>
                    <a:pt x="429677" y="119163"/>
                    <a:pt x="433175" y="115666"/>
                    <a:pt x="433175" y="111350"/>
                  </a:cubicBezTo>
                  <a:lnTo>
                    <a:pt x="433175" y="35281"/>
                  </a:lnTo>
                  <a:lnTo>
                    <a:pt x="464916" y="35281"/>
                  </a:lnTo>
                  <a:cubicBezTo>
                    <a:pt x="465973" y="35281"/>
                    <a:pt x="466832" y="36140"/>
                    <a:pt x="466832" y="37197"/>
                  </a:cubicBezTo>
                  <a:lnTo>
                    <a:pt x="466832" y="309762"/>
                  </a:lnTo>
                  <a:cubicBezTo>
                    <a:pt x="466832" y="327641"/>
                    <a:pt x="452287" y="342186"/>
                    <a:pt x="434408" y="342186"/>
                  </a:cubicBezTo>
                  <a:lnTo>
                    <a:pt x="48049" y="342186"/>
                  </a:lnTo>
                  <a:cubicBezTo>
                    <a:pt x="30170" y="342186"/>
                    <a:pt x="15625" y="327641"/>
                    <a:pt x="15625" y="309762"/>
                  </a:cubicBezTo>
                  <a:lnTo>
                    <a:pt x="15625" y="37197"/>
                  </a:lnTo>
                  <a:cubicBezTo>
                    <a:pt x="15625" y="36140"/>
                    <a:pt x="16485" y="35281"/>
                    <a:pt x="17541" y="35281"/>
                  </a:cubicBezTo>
                  <a:lnTo>
                    <a:pt x="50324" y="35281"/>
                  </a:lnTo>
                  <a:lnTo>
                    <a:pt x="50324" y="302487"/>
                  </a:lnTo>
                  <a:cubicBezTo>
                    <a:pt x="50324" y="313504"/>
                    <a:pt x="59287" y="322468"/>
                    <a:pt x="70304" y="322468"/>
                  </a:cubicBezTo>
                  <a:lnTo>
                    <a:pt x="413193" y="322468"/>
                  </a:lnTo>
                  <a:cubicBezTo>
                    <a:pt x="424211" y="322468"/>
                    <a:pt x="433174" y="313505"/>
                    <a:pt x="433174" y="302487"/>
                  </a:cubicBezTo>
                  <a:lnTo>
                    <a:pt x="433174" y="144673"/>
                  </a:lnTo>
                  <a:cubicBezTo>
                    <a:pt x="433174" y="140357"/>
                    <a:pt x="429676" y="136860"/>
                    <a:pt x="425361" y="136860"/>
                  </a:cubicBezTo>
                  <a:cubicBezTo>
                    <a:pt x="421047" y="136860"/>
                    <a:pt x="417549" y="140357"/>
                    <a:pt x="417549" y="144673"/>
                  </a:cubicBezTo>
                  <a:lnTo>
                    <a:pt x="417549" y="257103"/>
                  </a:lnTo>
                  <a:lnTo>
                    <a:pt x="291146" y="257103"/>
                  </a:lnTo>
                  <a:cubicBezTo>
                    <a:pt x="274775" y="257103"/>
                    <a:pt x="260000" y="264026"/>
                    <a:pt x="249562" y="275085"/>
                  </a:cubicBezTo>
                  <a:lnTo>
                    <a:pt x="249562" y="174025"/>
                  </a:lnTo>
                  <a:cubicBezTo>
                    <a:pt x="249562" y="169710"/>
                    <a:pt x="246064" y="166213"/>
                    <a:pt x="241750" y="166213"/>
                  </a:cubicBezTo>
                  <a:cubicBezTo>
                    <a:pt x="237435" y="166213"/>
                    <a:pt x="233937" y="169710"/>
                    <a:pt x="233937" y="174025"/>
                  </a:cubicBezTo>
                  <a:lnTo>
                    <a:pt x="233937" y="275086"/>
                  </a:lnTo>
                  <a:cubicBezTo>
                    <a:pt x="223499" y="264027"/>
                    <a:pt x="208723" y="257104"/>
                    <a:pt x="192353" y="257104"/>
                  </a:cubicBezTo>
                  <a:lnTo>
                    <a:pt x="156852" y="257104"/>
                  </a:lnTo>
                  <a:cubicBezTo>
                    <a:pt x="152537" y="257104"/>
                    <a:pt x="149039" y="260601"/>
                    <a:pt x="149039" y="264917"/>
                  </a:cubicBezTo>
                  <a:cubicBezTo>
                    <a:pt x="149039" y="269232"/>
                    <a:pt x="152537" y="272729"/>
                    <a:pt x="156852" y="272729"/>
                  </a:cubicBezTo>
                  <a:lnTo>
                    <a:pt x="192353" y="272729"/>
                  </a:lnTo>
                  <a:cubicBezTo>
                    <a:pt x="212731" y="272729"/>
                    <a:pt x="229721" y="287468"/>
                    <a:pt x="233252" y="306842"/>
                  </a:cubicBezTo>
                  <a:lnTo>
                    <a:pt x="70304" y="306842"/>
                  </a:lnTo>
                  <a:cubicBezTo>
                    <a:pt x="67902" y="306842"/>
                    <a:pt x="65949" y="304889"/>
                    <a:pt x="65949" y="302487"/>
                  </a:cubicBezTo>
                  <a:lnTo>
                    <a:pt x="65949" y="272729"/>
                  </a:lnTo>
                  <a:lnTo>
                    <a:pt x="123528" y="272729"/>
                  </a:lnTo>
                  <a:cubicBezTo>
                    <a:pt x="127843" y="272729"/>
                    <a:pt x="131341" y="269232"/>
                    <a:pt x="131341" y="264917"/>
                  </a:cubicBezTo>
                  <a:cubicBezTo>
                    <a:pt x="131341" y="260601"/>
                    <a:pt x="127843" y="257104"/>
                    <a:pt x="123528" y="257104"/>
                  </a:cubicBezTo>
                  <a:lnTo>
                    <a:pt x="65949" y="257104"/>
                  </a:lnTo>
                  <a:lnTo>
                    <a:pt x="65949" y="16091"/>
                  </a:lnTo>
                  <a:cubicBezTo>
                    <a:pt x="65949" y="15834"/>
                    <a:pt x="66159" y="15625"/>
                    <a:pt x="66416" y="15625"/>
                  </a:cubicBezTo>
                  <a:lnTo>
                    <a:pt x="129018" y="15625"/>
                  </a:lnTo>
                  <a:cubicBezTo>
                    <a:pt x="133333" y="15625"/>
                    <a:pt x="136831" y="12128"/>
                    <a:pt x="136831" y="7813"/>
                  </a:cubicBezTo>
                  <a:cubicBezTo>
                    <a:pt x="136831" y="3497"/>
                    <a:pt x="133333" y="0"/>
                    <a:pt x="129018" y="0"/>
                  </a:cubicBezTo>
                  <a:lnTo>
                    <a:pt x="66416" y="0"/>
                  </a:lnTo>
                  <a:cubicBezTo>
                    <a:pt x="57543" y="0"/>
                    <a:pt x="50324" y="7219"/>
                    <a:pt x="50324" y="16091"/>
                  </a:cubicBezTo>
                  <a:lnTo>
                    <a:pt x="50324" y="19656"/>
                  </a:lnTo>
                  <a:lnTo>
                    <a:pt x="17541" y="19656"/>
                  </a:lnTo>
                  <a:cubicBezTo>
                    <a:pt x="7869" y="19656"/>
                    <a:pt x="0" y="27524"/>
                    <a:pt x="0" y="37197"/>
                  </a:cubicBezTo>
                  <a:lnTo>
                    <a:pt x="0" y="309762"/>
                  </a:lnTo>
                  <a:cubicBezTo>
                    <a:pt x="0" y="336257"/>
                    <a:pt x="21555" y="357811"/>
                    <a:pt x="48049" y="357811"/>
                  </a:cubicBezTo>
                  <a:lnTo>
                    <a:pt x="434406" y="357811"/>
                  </a:lnTo>
                  <a:cubicBezTo>
                    <a:pt x="460901" y="357811"/>
                    <a:pt x="482455" y="336257"/>
                    <a:pt x="482455" y="309762"/>
                  </a:cubicBezTo>
                  <a:lnTo>
                    <a:pt x="482455" y="37197"/>
                  </a:lnTo>
                  <a:cubicBezTo>
                    <a:pt x="482456" y="27524"/>
                    <a:pt x="474588" y="19656"/>
                    <a:pt x="464916" y="19656"/>
                  </a:cubicBezTo>
                  <a:close/>
                  <a:moveTo>
                    <a:pt x="291146" y="272728"/>
                  </a:moveTo>
                  <a:lnTo>
                    <a:pt x="417549" y="272728"/>
                  </a:lnTo>
                  <a:lnTo>
                    <a:pt x="417549" y="302487"/>
                  </a:lnTo>
                  <a:cubicBezTo>
                    <a:pt x="417549" y="304889"/>
                    <a:pt x="415596" y="306842"/>
                    <a:pt x="413193" y="306842"/>
                  </a:cubicBezTo>
                  <a:lnTo>
                    <a:pt x="250248" y="306842"/>
                  </a:lnTo>
                  <a:cubicBezTo>
                    <a:pt x="253778" y="287467"/>
                    <a:pt x="270768" y="272728"/>
                    <a:pt x="291146" y="27272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6" name="Google Shape;1308;p32">
              <a:extLst>
                <a:ext uri="{FF2B5EF4-FFF2-40B4-BE49-F238E27FC236}">
                  <a16:creationId xmlns:a16="http://schemas.microsoft.com/office/drawing/2014/main" id="{19423108-5CA5-0C71-2DB5-713A0BD01EAC}"/>
                </a:ext>
              </a:extLst>
            </p:cNvPr>
            <p:cNvSpPr/>
            <p:nvPr/>
          </p:nvSpPr>
          <p:spPr>
            <a:xfrm>
              <a:off x="5276365" y="2176110"/>
              <a:ext cx="167220" cy="236679"/>
            </a:xfrm>
            <a:custGeom>
              <a:avLst/>
              <a:gdLst/>
              <a:ahLst/>
              <a:cxnLst/>
              <a:rect l="l" t="t" r="r" b="b"/>
              <a:pathLst>
                <a:path w="222960" h="315572" extrusionOk="0">
                  <a:moveTo>
                    <a:pt x="7079" y="109618"/>
                  </a:moveTo>
                  <a:cubicBezTo>
                    <a:pt x="11368" y="110016"/>
                    <a:pt x="15186" y="106869"/>
                    <a:pt x="15591" y="102573"/>
                  </a:cubicBezTo>
                  <a:cubicBezTo>
                    <a:pt x="17825" y="78881"/>
                    <a:pt x="28765" y="56945"/>
                    <a:pt x="46399" y="40807"/>
                  </a:cubicBezTo>
                  <a:cubicBezTo>
                    <a:pt x="64142" y="24569"/>
                    <a:pt x="87170" y="15625"/>
                    <a:pt x="111244" y="15625"/>
                  </a:cubicBezTo>
                  <a:cubicBezTo>
                    <a:pt x="164227" y="15625"/>
                    <a:pt x="207332" y="58730"/>
                    <a:pt x="207332" y="111713"/>
                  </a:cubicBezTo>
                  <a:cubicBezTo>
                    <a:pt x="207332" y="131649"/>
                    <a:pt x="201281" y="150769"/>
                    <a:pt x="189834" y="167006"/>
                  </a:cubicBezTo>
                  <a:cubicBezTo>
                    <a:pt x="189769" y="167098"/>
                    <a:pt x="189707" y="167192"/>
                    <a:pt x="189645" y="167286"/>
                  </a:cubicBezTo>
                  <a:lnTo>
                    <a:pt x="139650" y="245118"/>
                  </a:lnTo>
                  <a:cubicBezTo>
                    <a:pt x="138841" y="246379"/>
                    <a:pt x="138411" y="247843"/>
                    <a:pt x="138411" y="249341"/>
                  </a:cubicBezTo>
                  <a:lnTo>
                    <a:pt x="138411" y="259462"/>
                  </a:lnTo>
                  <a:cubicBezTo>
                    <a:pt x="138411" y="261517"/>
                    <a:pt x="136740" y="263187"/>
                    <a:pt x="134686" y="263187"/>
                  </a:cubicBezTo>
                  <a:lnTo>
                    <a:pt x="134175" y="263187"/>
                  </a:lnTo>
                  <a:lnTo>
                    <a:pt x="139153" y="178733"/>
                  </a:lnTo>
                  <a:lnTo>
                    <a:pt x="148053" y="178733"/>
                  </a:lnTo>
                  <a:cubicBezTo>
                    <a:pt x="160788" y="178733"/>
                    <a:pt x="171149" y="168372"/>
                    <a:pt x="171149" y="155637"/>
                  </a:cubicBezTo>
                  <a:lnTo>
                    <a:pt x="171149" y="154689"/>
                  </a:lnTo>
                  <a:cubicBezTo>
                    <a:pt x="171149" y="141955"/>
                    <a:pt x="160788" y="131594"/>
                    <a:pt x="148053" y="131594"/>
                  </a:cubicBezTo>
                  <a:cubicBezTo>
                    <a:pt x="135843" y="131594"/>
                    <a:pt x="125716" y="141142"/>
                    <a:pt x="124997" y="153331"/>
                  </a:cubicBezTo>
                  <a:lnTo>
                    <a:pt x="124421" y="163107"/>
                  </a:lnTo>
                  <a:lnTo>
                    <a:pt x="97024" y="163107"/>
                  </a:lnTo>
                  <a:lnTo>
                    <a:pt x="96448" y="153331"/>
                  </a:lnTo>
                  <a:cubicBezTo>
                    <a:pt x="95730" y="141142"/>
                    <a:pt x="85601" y="131594"/>
                    <a:pt x="73392" y="131594"/>
                  </a:cubicBezTo>
                  <a:cubicBezTo>
                    <a:pt x="60656" y="131594"/>
                    <a:pt x="50296" y="141955"/>
                    <a:pt x="50296" y="154689"/>
                  </a:cubicBezTo>
                  <a:lnTo>
                    <a:pt x="50296" y="155637"/>
                  </a:lnTo>
                  <a:cubicBezTo>
                    <a:pt x="50296" y="168372"/>
                    <a:pt x="60656" y="178733"/>
                    <a:pt x="73392" y="178733"/>
                  </a:cubicBezTo>
                  <a:lnTo>
                    <a:pt x="82292" y="178733"/>
                  </a:lnTo>
                  <a:lnTo>
                    <a:pt x="87266" y="263133"/>
                  </a:lnTo>
                  <a:cubicBezTo>
                    <a:pt x="85467" y="262871"/>
                    <a:pt x="84076" y="261333"/>
                    <a:pt x="84076" y="259462"/>
                  </a:cubicBezTo>
                  <a:lnTo>
                    <a:pt x="84076" y="249341"/>
                  </a:lnTo>
                  <a:cubicBezTo>
                    <a:pt x="84076" y="247843"/>
                    <a:pt x="83646" y="246379"/>
                    <a:pt x="82838" y="245118"/>
                  </a:cubicBezTo>
                  <a:lnTo>
                    <a:pt x="32842" y="167286"/>
                  </a:lnTo>
                  <a:cubicBezTo>
                    <a:pt x="32782" y="167192"/>
                    <a:pt x="32719" y="167098"/>
                    <a:pt x="32655" y="167006"/>
                  </a:cubicBezTo>
                  <a:cubicBezTo>
                    <a:pt x="25466" y="156808"/>
                    <a:pt x="20403" y="145476"/>
                    <a:pt x="17611" y="133322"/>
                  </a:cubicBezTo>
                  <a:cubicBezTo>
                    <a:pt x="16643" y="129117"/>
                    <a:pt x="12445" y="126493"/>
                    <a:pt x="8246" y="127459"/>
                  </a:cubicBezTo>
                  <a:cubicBezTo>
                    <a:pt x="4041" y="128426"/>
                    <a:pt x="1415" y="132618"/>
                    <a:pt x="2382" y="136824"/>
                  </a:cubicBezTo>
                  <a:cubicBezTo>
                    <a:pt x="5620" y="150906"/>
                    <a:pt x="11475" y="164042"/>
                    <a:pt x="19786" y="175868"/>
                  </a:cubicBezTo>
                  <a:lnTo>
                    <a:pt x="68453" y="251632"/>
                  </a:lnTo>
                  <a:lnTo>
                    <a:pt x="68453" y="259460"/>
                  </a:lnTo>
                  <a:cubicBezTo>
                    <a:pt x="68453" y="267349"/>
                    <a:pt x="73204" y="274140"/>
                    <a:pt x="79991" y="277149"/>
                  </a:cubicBezTo>
                  <a:lnTo>
                    <a:pt x="79991" y="290361"/>
                  </a:lnTo>
                  <a:cubicBezTo>
                    <a:pt x="79991" y="304263"/>
                    <a:pt x="91301" y="315573"/>
                    <a:pt x="105203" y="315573"/>
                  </a:cubicBezTo>
                  <a:lnTo>
                    <a:pt x="117291" y="315573"/>
                  </a:lnTo>
                  <a:cubicBezTo>
                    <a:pt x="131192" y="315573"/>
                    <a:pt x="142503" y="304263"/>
                    <a:pt x="142503" y="290361"/>
                  </a:cubicBezTo>
                  <a:lnTo>
                    <a:pt x="142503" y="277149"/>
                  </a:lnTo>
                  <a:cubicBezTo>
                    <a:pt x="149288" y="274140"/>
                    <a:pt x="154040" y="267350"/>
                    <a:pt x="154040" y="259460"/>
                  </a:cubicBezTo>
                  <a:lnTo>
                    <a:pt x="154040" y="251632"/>
                  </a:lnTo>
                  <a:lnTo>
                    <a:pt x="202707" y="175868"/>
                  </a:lnTo>
                  <a:cubicBezTo>
                    <a:pt x="215957" y="157012"/>
                    <a:pt x="222960" y="134831"/>
                    <a:pt x="222960" y="111712"/>
                  </a:cubicBezTo>
                  <a:cubicBezTo>
                    <a:pt x="222956" y="50113"/>
                    <a:pt x="172842" y="0"/>
                    <a:pt x="111244" y="0"/>
                  </a:cubicBezTo>
                  <a:cubicBezTo>
                    <a:pt x="83256" y="0"/>
                    <a:pt x="56480" y="10399"/>
                    <a:pt x="35849" y="29281"/>
                  </a:cubicBezTo>
                  <a:cubicBezTo>
                    <a:pt x="15352" y="48042"/>
                    <a:pt x="2633" y="73548"/>
                    <a:pt x="35" y="101106"/>
                  </a:cubicBezTo>
                  <a:cubicBezTo>
                    <a:pt x="-371" y="105403"/>
                    <a:pt x="2783" y="109214"/>
                    <a:pt x="7079" y="109618"/>
                  </a:cubicBezTo>
                  <a:close/>
                  <a:moveTo>
                    <a:pt x="140595" y="154250"/>
                  </a:moveTo>
                  <a:cubicBezTo>
                    <a:pt x="140828" y="150307"/>
                    <a:pt x="144104" y="147218"/>
                    <a:pt x="148053" y="147218"/>
                  </a:cubicBezTo>
                  <a:cubicBezTo>
                    <a:pt x="152173" y="147218"/>
                    <a:pt x="155524" y="150570"/>
                    <a:pt x="155524" y="154688"/>
                  </a:cubicBezTo>
                  <a:lnTo>
                    <a:pt x="155524" y="155636"/>
                  </a:lnTo>
                  <a:cubicBezTo>
                    <a:pt x="155524" y="159755"/>
                    <a:pt x="152173" y="163106"/>
                    <a:pt x="148053" y="163106"/>
                  </a:cubicBezTo>
                  <a:lnTo>
                    <a:pt x="140073" y="163106"/>
                  </a:lnTo>
                  <a:close/>
                  <a:moveTo>
                    <a:pt x="73392" y="163106"/>
                  </a:moveTo>
                  <a:cubicBezTo>
                    <a:pt x="69272" y="163106"/>
                    <a:pt x="65921" y="159755"/>
                    <a:pt x="65921" y="155636"/>
                  </a:cubicBezTo>
                  <a:lnTo>
                    <a:pt x="65921" y="154688"/>
                  </a:lnTo>
                  <a:cubicBezTo>
                    <a:pt x="65921" y="150570"/>
                    <a:pt x="69272" y="147218"/>
                    <a:pt x="73392" y="147218"/>
                  </a:cubicBezTo>
                  <a:cubicBezTo>
                    <a:pt x="77342" y="147218"/>
                    <a:pt x="80617" y="150307"/>
                    <a:pt x="80849" y="154250"/>
                  </a:cubicBezTo>
                  <a:lnTo>
                    <a:pt x="81371" y="163106"/>
                  </a:lnTo>
                  <a:close/>
                  <a:moveTo>
                    <a:pt x="123500" y="178732"/>
                  </a:moveTo>
                  <a:lnTo>
                    <a:pt x="118524" y="263186"/>
                  </a:lnTo>
                  <a:lnTo>
                    <a:pt x="102922" y="263186"/>
                  </a:lnTo>
                  <a:lnTo>
                    <a:pt x="97945" y="178732"/>
                  </a:lnTo>
                  <a:close/>
                  <a:moveTo>
                    <a:pt x="126873" y="290362"/>
                  </a:moveTo>
                  <a:cubicBezTo>
                    <a:pt x="126873" y="295647"/>
                    <a:pt x="122573" y="299949"/>
                    <a:pt x="117286" y="299949"/>
                  </a:cubicBezTo>
                  <a:lnTo>
                    <a:pt x="105199" y="299949"/>
                  </a:lnTo>
                  <a:cubicBezTo>
                    <a:pt x="99913" y="299949"/>
                    <a:pt x="95612" y="295647"/>
                    <a:pt x="95612" y="290362"/>
                  </a:cubicBezTo>
                  <a:lnTo>
                    <a:pt x="95612" y="278812"/>
                  </a:lnTo>
                  <a:lnTo>
                    <a:pt x="126872" y="278812"/>
                  </a:lnTo>
                  <a:lnTo>
                    <a:pt x="126872" y="29036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 name="Google Shape;1309;p32">
              <a:extLst>
                <a:ext uri="{FF2B5EF4-FFF2-40B4-BE49-F238E27FC236}">
                  <a16:creationId xmlns:a16="http://schemas.microsoft.com/office/drawing/2014/main" id="{6E21B29D-6E06-130F-5991-85F92DFD3576}"/>
                </a:ext>
              </a:extLst>
            </p:cNvPr>
            <p:cNvSpPr/>
            <p:nvPr/>
          </p:nvSpPr>
          <p:spPr>
            <a:xfrm>
              <a:off x="5456574" y="2197660"/>
              <a:ext cx="24502" cy="22943"/>
            </a:xfrm>
            <a:custGeom>
              <a:avLst/>
              <a:gdLst/>
              <a:ahLst/>
              <a:cxnLst/>
              <a:rect l="l" t="t" r="r" b="b"/>
              <a:pathLst>
                <a:path w="32670" h="30591" extrusionOk="0">
                  <a:moveTo>
                    <a:pt x="7816" y="30592"/>
                  </a:moveTo>
                  <a:cubicBezTo>
                    <a:pt x="9646" y="30592"/>
                    <a:pt x="11483" y="29952"/>
                    <a:pt x="12967" y="28650"/>
                  </a:cubicBezTo>
                  <a:lnTo>
                    <a:pt x="30013" y="13683"/>
                  </a:lnTo>
                  <a:cubicBezTo>
                    <a:pt x="33256" y="10837"/>
                    <a:pt x="33575" y="5899"/>
                    <a:pt x="30729" y="2658"/>
                  </a:cubicBezTo>
                  <a:cubicBezTo>
                    <a:pt x="27884" y="-584"/>
                    <a:pt x="22947" y="-905"/>
                    <a:pt x="19704" y="1941"/>
                  </a:cubicBezTo>
                  <a:lnTo>
                    <a:pt x="2658" y="16908"/>
                  </a:lnTo>
                  <a:cubicBezTo>
                    <a:pt x="-585" y="19754"/>
                    <a:pt x="-904" y="24692"/>
                    <a:pt x="1941" y="27933"/>
                  </a:cubicBezTo>
                  <a:cubicBezTo>
                    <a:pt x="3486" y="29693"/>
                    <a:pt x="5646" y="30592"/>
                    <a:pt x="7816" y="3059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 name="Google Shape;1310;p32">
              <a:extLst>
                <a:ext uri="{FF2B5EF4-FFF2-40B4-BE49-F238E27FC236}">
                  <a16:creationId xmlns:a16="http://schemas.microsoft.com/office/drawing/2014/main" id="{9F273939-6E2C-A3E1-140B-1C76DA1F0114}"/>
                </a:ext>
              </a:extLst>
            </p:cNvPr>
            <p:cNvSpPr/>
            <p:nvPr/>
          </p:nvSpPr>
          <p:spPr>
            <a:xfrm>
              <a:off x="5456575" y="2245679"/>
              <a:ext cx="24504" cy="22945"/>
            </a:xfrm>
            <a:custGeom>
              <a:avLst/>
              <a:gdLst/>
              <a:ahLst/>
              <a:cxnLst/>
              <a:rect l="l" t="t" r="r" b="b"/>
              <a:pathLst>
                <a:path w="32672" h="30593" extrusionOk="0">
                  <a:moveTo>
                    <a:pt x="2658" y="13684"/>
                  </a:moveTo>
                  <a:lnTo>
                    <a:pt x="19704" y="28652"/>
                  </a:lnTo>
                  <a:cubicBezTo>
                    <a:pt x="21187" y="29955"/>
                    <a:pt x="23025" y="30594"/>
                    <a:pt x="24856" y="30594"/>
                  </a:cubicBezTo>
                  <a:cubicBezTo>
                    <a:pt x="27026" y="30594"/>
                    <a:pt x="29185" y="29695"/>
                    <a:pt x="30730" y="27935"/>
                  </a:cubicBezTo>
                  <a:cubicBezTo>
                    <a:pt x="33577" y="24694"/>
                    <a:pt x="33256" y="19757"/>
                    <a:pt x="30015" y="16910"/>
                  </a:cubicBezTo>
                  <a:lnTo>
                    <a:pt x="12968" y="1942"/>
                  </a:lnTo>
                  <a:cubicBezTo>
                    <a:pt x="9726" y="-906"/>
                    <a:pt x="4790" y="-584"/>
                    <a:pt x="1943" y="2659"/>
                  </a:cubicBezTo>
                  <a:cubicBezTo>
                    <a:pt x="-905" y="5901"/>
                    <a:pt x="-585" y="10836"/>
                    <a:pt x="2658" y="136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9" name="Google Shape;1311;p32">
              <a:extLst>
                <a:ext uri="{FF2B5EF4-FFF2-40B4-BE49-F238E27FC236}">
                  <a16:creationId xmlns:a16="http://schemas.microsoft.com/office/drawing/2014/main" id="{210B0C76-D4E0-FCDE-F4EB-58D185F44D33}"/>
                </a:ext>
              </a:extLst>
            </p:cNvPr>
            <p:cNvSpPr/>
            <p:nvPr/>
          </p:nvSpPr>
          <p:spPr>
            <a:xfrm>
              <a:off x="5238517" y="2197659"/>
              <a:ext cx="24503" cy="22944"/>
            </a:xfrm>
            <a:custGeom>
              <a:avLst/>
              <a:gdLst/>
              <a:ahLst/>
              <a:cxnLst/>
              <a:rect l="l" t="t" r="r" b="b"/>
              <a:pathLst>
                <a:path w="32671" h="30592" extrusionOk="0">
                  <a:moveTo>
                    <a:pt x="2659" y="13684"/>
                  </a:moveTo>
                  <a:lnTo>
                    <a:pt x="19705" y="28651"/>
                  </a:lnTo>
                  <a:cubicBezTo>
                    <a:pt x="21188" y="29954"/>
                    <a:pt x="23026" y="30593"/>
                    <a:pt x="24856" y="30593"/>
                  </a:cubicBezTo>
                  <a:cubicBezTo>
                    <a:pt x="27026" y="30593"/>
                    <a:pt x="29185" y="29694"/>
                    <a:pt x="30730" y="27934"/>
                  </a:cubicBezTo>
                  <a:cubicBezTo>
                    <a:pt x="33577" y="24693"/>
                    <a:pt x="33256" y="19755"/>
                    <a:pt x="30013" y="16909"/>
                  </a:cubicBezTo>
                  <a:lnTo>
                    <a:pt x="12967" y="1942"/>
                  </a:lnTo>
                  <a:cubicBezTo>
                    <a:pt x="9725" y="-906"/>
                    <a:pt x="4788" y="-584"/>
                    <a:pt x="1942" y="2659"/>
                  </a:cubicBezTo>
                  <a:cubicBezTo>
                    <a:pt x="-905" y="5901"/>
                    <a:pt x="-584" y="10837"/>
                    <a:pt x="2659" y="136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0" name="Google Shape;1312;p32">
              <a:extLst>
                <a:ext uri="{FF2B5EF4-FFF2-40B4-BE49-F238E27FC236}">
                  <a16:creationId xmlns:a16="http://schemas.microsoft.com/office/drawing/2014/main" id="{DAEADBEF-FBF3-C92E-168E-B99583A36AFF}"/>
                </a:ext>
              </a:extLst>
            </p:cNvPr>
            <p:cNvSpPr/>
            <p:nvPr/>
          </p:nvSpPr>
          <p:spPr>
            <a:xfrm>
              <a:off x="5238518" y="2245680"/>
              <a:ext cx="24502" cy="22944"/>
            </a:xfrm>
            <a:custGeom>
              <a:avLst/>
              <a:gdLst/>
              <a:ahLst/>
              <a:cxnLst/>
              <a:rect l="l" t="t" r="r" b="b"/>
              <a:pathLst>
                <a:path w="32670" h="30592" extrusionOk="0">
                  <a:moveTo>
                    <a:pt x="7815" y="30593"/>
                  </a:moveTo>
                  <a:cubicBezTo>
                    <a:pt x="9645" y="30593"/>
                    <a:pt x="11483" y="29953"/>
                    <a:pt x="12967" y="28651"/>
                  </a:cubicBezTo>
                  <a:lnTo>
                    <a:pt x="30013" y="13683"/>
                  </a:lnTo>
                  <a:cubicBezTo>
                    <a:pt x="33255" y="10836"/>
                    <a:pt x="33576" y="5899"/>
                    <a:pt x="30729" y="2658"/>
                  </a:cubicBezTo>
                  <a:cubicBezTo>
                    <a:pt x="27883" y="-584"/>
                    <a:pt x="22947" y="-905"/>
                    <a:pt x="19704" y="1941"/>
                  </a:cubicBezTo>
                  <a:lnTo>
                    <a:pt x="2658" y="16909"/>
                  </a:lnTo>
                  <a:cubicBezTo>
                    <a:pt x="-584" y="19756"/>
                    <a:pt x="-905" y="24693"/>
                    <a:pt x="1942" y="27934"/>
                  </a:cubicBezTo>
                  <a:cubicBezTo>
                    <a:pt x="3486" y="29694"/>
                    <a:pt x="5644" y="30593"/>
                    <a:pt x="7815" y="3059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1" name="Google Shape;1313;p32">
              <a:extLst>
                <a:ext uri="{FF2B5EF4-FFF2-40B4-BE49-F238E27FC236}">
                  <a16:creationId xmlns:a16="http://schemas.microsoft.com/office/drawing/2014/main" id="{59604068-39A4-7F10-65AB-283C51A309CC}"/>
                </a:ext>
              </a:extLst>
            </p:cNvPr>
            <p:cNvSpPr/>
            <p:nvPr/>
          </p:nvSpPr>
          <p:spPr>
            <a:xfrm>
              <a:off x="5238517" y="2373499"/>
              <a:ext cx="69438" cy="11719"/>
            </a:xfrm>
            <a:custGeom>
              <a:avLst/>
              <a:gdLst/>
              <a:ahLst/>
              <a:cxnLst/>
              <a:rect l="l" t="t" r="r" b="b"/>
              <a:pathLst>
                <a:path w="92584" h="15625" extrusionOk="0">
                  <a:moveTo>
                    <a:pt x="92584" y="7813"/>
                  </a:moveTo>
                  <a:cubicBezTo>
                    <a:pt x="92584" y="3497"/>
                    <a:pt x="89086" y="0"/>
                    <a:pt x="84771" y="0"/>
                  </a:cubicBezTo>
                  <a:lnTo>
                    <a:pt x="7813" y="0"/>
                  </a:lnTo>
                  <a:cubicBezTo>
                    <a:pt x="3498" y="0"/>
                    <a:pt x="0" y="3497"/>
                    <a:pt x="0" y="7813"/>
                  </a:cubicBezTo>
                  <a:cubicBezTo>
                    <a:pt x="0" y="12128"/>
                    <a:pt x="3498" y="15625"/>
                    <a:pt x="7813" y="15625"/>
                  </a:cubicBezTo>
                  <a:lnTo>
                    <a:pt x="84771" y="15625"/>
                  </a:lnTo>
                  <a:cubicBezTo>
                    <a:pt x="89086" y="15625"/>
                    <a:pt x="92584" y="12128"/>
                    <a:pt x="92584" y="7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 name="Google Shape;1314;p32">
              <a:extLst>
                <a:ext uri="{FF2B5EF4-FFF2-40B4-BE49-F238E27FC236}">
                  <a16:creationId xmlns:a16="http://schemas.microsoft.com/office/drawing/2014/main" id="{CAC092CC-7131-7D0F-CD90-6A920183041D}"/>
                </a:ext>
              </a:extLst>
            </p:cNvPr>
            <p:cNvSpPr/>
            <p:nvPr/>
          </p:nvSpPr>
          <p:spPr>
            <a:xfrm>
              <a:off x="5249102" y="2403305"/>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3" name="Google Shape;1315;p32">
              <a:extLst>
                <a:ext uri="{FF2B5EF4-FFF2-40B4-BE49-F238E27FC236}">
                  <a16:creationId xmlns:a16="http://schemas.microsoft.com/office/drawing/2014/main" id="{082311E7-0F34-D90B-B9D9-C419B674416A}"/>
                </a:ext>
              </a:extLst>
            </p:cNvPr>
            <p:cNvSpPr/>
            <p:nvPr/>
          </p:nvSpPr>
          <p:spPr>
            <a:xfrm>
              <a:off x="5249102" y="2431854"/>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4" name="Google Shape;1316;p32">
              <a:extLst>
                <a:ext uri="{FF2B5EF4-FFF2-40B4-BE49-F238E27FC236}">
                  <a16:creationId xmlns:a16="http://schemas.microsoft.com/office/drawing/2014/main" id="{EC588BC6-8030-632D-AE0E-94257C2F2B8B}"/>
                </a:ext>
              </a:extLst>
            </p:cNvPr>
            <p:cNvSpPr/>
            <p:nvPr/>
          </p:nvSpPr>
          <p:spPr>
            <a:xfrm>
              <a:off x="5249102" y="2460402"/>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 name="Google Shape;1317;p32">
              <a:extLst>
                <a:ext uri="{FF2B5EF4-FFF2-40B4-BE49-F238E27FC236}">
                  <a16:creationId xmlns:a16="http://schemas.microsoft.com/office/drawing/2014/main" id="{F4496802-84B5-E80A-892E-290FF6404693}"/>
                </a:ext>
              </a:extLst>
            </p:cNvPr>
            <p:cNvSpPr/>
            <p:nvPr/>
          </p:nvSpPr>
          <p:spPr>
            <a:xfrm>
              <a:off x="5411640" y="2373499"/>
              <a:ext cx="69438" cy="11719"/>
            </a:xfrm>
            <a:custGeom>
              <a:avLst/>
              <a:gdLst/>
              <a:ahLst/>
              <a:cxnLst/>
              <a:rect l="l" t="t" r="r" b="b"/>
              <a:pathLst>
                <a:path w="92584" h="15625" extrusionOk="0">
                  <a:moveTo>
                    <a:pt x="92584" y="7813"/>
                  </a:moveTo>
                  <a:cubicBezTo>
                    <a:pt x="92584" y="3497"/>
                    <a:pt x="89086" y="0"/>
                    <a:pt x="84771" y="0"/>
                  </a:cubicBezTo>
                  <a:lnTo>
                    <a:pt x="7813" y="0"/>
                  </a:lnTo>
                  <a:cubicBezTo>
                    <a:pt x="3498" y="0"/>
                    <a:pt x="0" y="3497"/>
                    <a:pt x="0" y="7813"/>
                  </a:cubicBezTo>
                  <a:cubicBezTo>
                    <a:pt x="0" y="12128"/>
                    <a:pt x="3498" y="15625"/>
                    <a:pt x="7813" y="15625"/>
                  </a:cubicBezTo>
                  <a:lnTo>
                    <a:pt x="84771" y="15625"/>
                  </a:lnTo>
                  <a:cubicBezTo>
                    <a:pt x="89086" y="15625"/>
                    <a:pt x="92584" y="12128"/>
                    <a:pt x="92584" y="7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 name="Google Shape;1318;p32">
              <a:extLst>
                <a:ext uri="{FF2B5EF4-FFF2-40B4-BE49-F238E27FC236}">
                  <a16:creationId xmlns:a16="http://schemas.microsoft.com/office/drawing/2014/main" id="{57B47AA6-4632-B2EB-A9EA-87490FAA1718}"/>
                </a:ext>
              </a:extLst>
            </p:cNvPr>
            <p:cNvSpPr/>
            <p:nvPr/>
          </p:nvSpPr>
          <p:spPr>
            <a:xfrm>
              <a:off x="5393789" y="2403305"/>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 name="Google Shape;1319;p32">
              <a:extLst>
                <a:ext uri="{FF2B5EF4-FFF2-40B4-BE49-F238E27FC236}">
                  <a16:creationId xmlns:a16="http://schemas.microsoft.com/office/drawing/2014/main" id="{FC1EC7F8-3191-2828-0377-8FF1BB9DEA68}"/>
                </a:ext>
              </a:extLst>
            </p:cNvPr>
            <p:cNvSpPr/>
            <p:nvPr/>
          </p:nvSpPr>
          <p:spPr>
            <a:xfrm>
              <a:off x="5393789" y="2431854"/>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8" name="Google Shape;1320;p32">
              <a:extLst>
                <a:ext uri="{FF2B5EF4-FFF2-40B4-BE49-F238E27FC236}">
                  <a16:creationId xmlns:a16="http://schemas.microsoft.com/office/drawing/2014/main" id="{A28C128E-002C-C578-5336-FF0CE07C2C68}"/>
                </a:ext>
              </a:extLst>
            </p:cNvPr>
            <p:cNvSpPr/>
            <p:nvPr/>
          </p:nvSpPr>
          <p:spPr>
            <a:xfrm>
              <a:off x="5393789" y="2460402"/>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6" name="Rectangle 5">
            <a:extLst>
              <a:ext uri="{FF2B5EF4-FFF2-40B4-BE49-F238E27FC236}">
                <a16:creationId xmlns:a16="http://schemas.microsoft.com/office/drawing/2014/main" id="{8833422F-C0EA-A370-9FD1-2ABE25C49153}"/>
              </a:ext>
            </a:extLst>
          </p:cNvPr>
          <p:cNvSpPr/>
          <p:nvPr/>
        </p:nvSpPr>
        <p:spPr>
          <a:xfrm>
            <a:off x="137085" y="4408965"/>
            <a:ext cx="5684243" cy="592883"/>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altLang="zh-TW" sz="12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2022 </a:t>
            </a:r>
            <a:r>
              <a:rPr lang="zh-TW" altLang="en-US" sz="12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年的全球影響力投資市場規模</a:t>
            </a:r>
            <a:r>
              <a:rPr lang="zh-CN" altLang="en-US" sz="12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估計</a:t>
            </a:r>
            <a:r>
              <a:rPr lang="zh-TW" altLang="en-US" sz="12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已達至 </a:t>
            </a:r>
            <a:r>
              <a:rPr lang="en-US" altLang="zh-TW" sz="12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1.2 </a:t>
            </a:r>
            <a:r>
              <a:rPr lang="zh-TW" altLang="en-US" sz="12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萬億美元。</a:t>
            </a:r>
            <a:endParaRPr lang="en-HK" altLang="zh-TW" sz="12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spcAft>
                <a:spcPts val="600"/>
              </a:spcAft>
              <a:buFont typeface="Arial" panose="020B0604020202020204" pitchFamily="34" charset="0"/>
              <a:buChar char="•"/>
            </a:pP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2017 </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年至 </a:t>
            </a: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2022 </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年期間，影響力</a:t>
            </a:r>
            <a:r>
              <a:rPr lang="zh-CN" altLang="en-US" sz="1200" kern="100" dirty="0">
                <a:solidFill>
                  <a:srgbClr val="505046"/>
                </a:solidFill>
                <a:effectLst/>
                <a:latin typeface="Microsoft JhengHei" panose="020B0604030504040204" pitchFamily="34" charset="-120"/>
                <a:ea typeface="Microsoft JhengHei" panose="020B0604030504040204" pitchFamily="34" charset="-120"/>
              </a:rPr>
              <a:t>相關</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投資的</a:t>
            </a:r>
            <a:r>
              <a:rPr lang="zh-CN" altLang="en-US" sz="1200" kern="100" dirty="0">
                <a:solidFill>
                  <a:srgbClr val="505046"/>
                </a:solidFill>
                <a:effectLst/>
                <a:latin typeface="Microsoft JhengHei" panose="020B0604030504040204" pitchFamily="34" charset="-120"/>
                <a:ea typeface="Microsoft JhengHei" panose="020B0604030504040204" pitchFamily="34" charset="-120"/>
              </a:rPr>
              <a:t>總</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資產管理規模年均增長率約為 </a:t>
            </a: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18%</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a:t>
            </a:r>
            <a:endParaRPr lang="en-HK" altLang="zh-TW" sz="1200" kern="100" dirty="0">
              <a:solidFill>
                <a:srgbClr val="505046"/>
              </a:solidFill>
              <a:effectLst/>
              <a:latin typeface="Microsoft JhengHei" panose="020B0604030504040204" pitchFamily="34" charset="-120"/>
              <a:ea typeface="Microsoft JhengHei" panose="020B0604030504040204" pitchFamily="34" charset="-120"/>
            </a:endParaRPr>
          </a:p>
          <a:p>
            <a:pPr marL="285750" indent="-285750">
              <a:spcAft>
                <a:spcPts val="600"/>
              </a:spcAft>
              <a:buFont typeface="Arial" panose="020B0604020202020204" pitchFamily="34" charset="0"/>
              <a:buChar char="•"/>
            </a:pPr>
            <a:r>
              <a:rPr lang="zh-TW" altLang="en-US" sz="1200" b="1" kern="100" dirty="0">
                <a:solidFill>
                  <a:srgbClr val="505046"/>
                </a:solidFill>
                <a:effectLst/>
                <a:latin typeface="Microsoft JhengHei" panose="020B0604030504040204" pitchFamily="34" charset="-120"/>
                <a:ea typeface="Microsoft JhengHei" panose="020B0604030504040204" pitchFamily="34" charset="-120"/>
              </a:rPr>
              <a:t>自 </a:t>
            </a:r>
            <a:r>
              <a:rPr lang="en-US" altLang="zh-TW" sz="1200" b="1" kern="100" dirty="0">
                <a:solidFill>
                  <a:srgbClr val="505046"/>
                </a:solidFill>
                <a:effectLst/>
                <a:latin typeface="Microsoft JhengHei" panose="020B0604030504040204" pitchFamily="34" charset="-120"/>
                <a:ea typeface="Microsoft JhengHei" panose="020B0604030504040204" pitchFamily="34" charset="-120"/>
              </a:rPr>
              <a:t>2017 </a:t>
            </a:r>
            <a:r>
              <a:rPr lang="zh-TW" altLang="en-US" sz="1200" b="1" kern="100" dirty="0">
                <a:solidFill>
                  <a:srgbClr val="505046"/>
                </a:solidFill>
                <a:effectLst/>
                <a:latin typeface="Microsoft JhengHei" panose="020B0604030504040204" pitchFamily="34" charset="-120"/>
                <a:ea typeface="Microsoft JhengHei" panose="020B0604030504040204" pitchFamily="34" charset="-120"/>
              </a:rPr>
              <a:t>年以來，亞洲的資產配置比率已大幅上升。</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在東亞，影響力資本的資產管理規模已從 </a:t>
            </a: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2017 </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年 </a:t>
            </a: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6.8 </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萬億美元升至 </a:t>
            </a: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2022 </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年 </a:t>
            </a: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17.9</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萬億美元，複合年增長率達至 </a:t>
            </a: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21%</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。同樣地，南亞同期亦錄得 </a:t>
            </a:r>
            <a:r>
              <a:rPr lang="en-US" altLang="zh-TW" sz="1200" kern="100" dirty="0">
                <a:solidFill>
                  <a:srgbClr val="505046"/>
                </a:solidFill>
                <a:effectLst/>
                <a:latin typeface="Microsoft JhengHei" panose="020B0604030504040204" pitchFamily="34" charset="-120"/>
                <a:ea typeface="Microsoft JhengHei" panose="020B0604030504040204" pitchFamily="34" charset="-120"/>
              </a:rPr>
              <a:t>15% </a:t>
            </a:r>
            <a:r>
              <a:rPr lang="zh-TW" altLang="en-US" sz="1200" kern="100" dirty="0">
                <a:solidFill>
                  <a:srgbClr val="505046"/>
                </a:solidFill>
                <a:effectLst/>
                <a:latin typeface="Microsoft JhengHei" panose="020B0604030504040204" pitchFamily="34" charset="-120"/>
                <a:ea typeface="Microsoft JhengHei" panose="020B0604030504040204" pitchFamily="34" charset="-120"/>
              </a:rPr>
              <a:t>的複合年增長率。</a:t>
            </a:r>
            <a:endParaRPr lang="en-US" sz="1200" kern="100" dirty="0">
              <a:solidFill>
                <a:srgbClr val="505046"/>
              </a:solidFill>
              <a:effectLst/>
              <a:latin typeface="Microsoft JhengHei" panose="020B0604030504040204" pitchFamily="34" charset="-120"/>
              <a:ea typeface="Microsoft JhengHei" panose="020B0604030504040204" pitchFamily="34" charset="-120"/>
            </a:endParaRPr>
          </a:p>
        </p:txBody>
      </p:sp>
      <p:sp>
        <p:nvSpPr>
          <p:cNvPr id="13" name="TextBox 12">
            <a:extLst>
              <a:ext uri="{FF2B5EF4-FFF2-40B4-BE49-F238E27FC236}">
                <a16:creationId xmlns:a16="http://schemas.microsoft.com/office/drawing/2014/main" id="{C4A8C470-EA10-A047-E165-0C8C38758084}"/>
              </a:ext>
            </a:extLst>
          </p:cNvPr>
          <p:cNvSpPr txBox="1"/>
          <p:nvPr/>
        </p:nvSpPr>
        <p:spPr>
          <a:xfrm>
            <a:off x="787335" y="1185499"/>
            <a:ext cx="4454165" cy="369332"/>
          </a:xfrm>
          <a:prstGeom prst="rect">
            <a:avLst/>
          </a:prstGeom>
          <a:noFill/>
        </p:spPr>
        <p:txBody>
          <a:bodyPr wrap="square">
            <a:spAutoFit/>
          </a:bodyPr>
          <a:lstStyle/>
          <a:p>
            <a:pPr algn="ctr"/>
            <a:r>
              <a:rPr lang="zh-TW" altLang="en-US" sz="1800" b="1" kern="100" dirty="0">
                <a:effectLst/>
                <a:latin typeface="Microsoft JhengHei" panose="020B0604030504040204" pitchFamily="34" charset="-120"/>
                <a:ea typeface="Microsoft JhengHei" panose="020B0604030504040204" pitchFamily="34" charset="-120"/>
              </a:rPr>
              <a:t>亞洲及全球的影響力投資現況</a:t>
            </a:r>
            <a:endParaRPr lang="en-GB" b="1" dirty="0">
              <a:latin typeface="Microsoft JhengHei" panose="020B0604030504040204" pitchFamily="34" charset="-120"/>
              <a:ea typeface="Microsoft JhengHei" panose="020B0604030504040204" pitchFamily="34" charset="-120"/>
            </a:endParaRPr>
          </a:p>
        </p:txBody>
      </p:sp>
      <p:sp>
        <p:nvSpPr>
          <p:cNvPr id="20" name="TextBox 19">
            <a:extLst>
              <a:ext uri="{FF2B5EF4-FFF2-40B4-BE49-F238E27FC236}">
                <a16:creationId xmlns:a16="http://schemas.microsoft.com/office/drawing/2014/main" id="{C28123B3-3CB7-ABE9-C239-06519F69D14D}"/>
              </a:ext>
            </a:extLst>
          </p:cNvPr>
          <p:cNvSpPr txBox="1"/>
          <p:nvPr/>
        </p:nvSpPr>
        <p:spPr>
          <a:xfrm>
            <a:off x="6595457" y="1195853"/>
            <a:ext cx="4454165" cy="369332"/>
          </a:xfrm>
          <a:prstGeom prst="rect">
            <a:avLst/>
          </a:prstGeom>
          <a:noFill/>
        </p:spPr>
        <p:txBody>
          <a:bodyPr wrap="square">
            <a:spAutoFit/>
          </a:bodyPr>
          <a:lstStyle/>
          <a:p>
            <a:pPr algn="ctr"/>
            <a:r>
              <a:rPr lang="zh-HK" altLang="en-US" sz="1800" b="1" kern="100" dirty="0">
                <a:effectLst/>
                <a:latin typeface="Microsoft JhengHei" panose="020B0604030504040204" pitchFamily="34" charset="-120"/>
                <a:ea typeface="Microsoft JhengHei" panose="020B0604030504040204" pitchFamily="34" charset="-120"/>
              </a:rPr>
              <a:t>香港的機遇</a:t>
            </a:r>
            <a:endParaRPr lang="en-GB" b="1" dirty="0">
              <a:latin typeface="Microsoft JhengHei" panose="020B0604030504040204" pitchFamily="34" charset="-120"/>
              <a:ea typeface="Microsoft JhengHei" panose="020B0604030504040204" pitchFamily="34" charset="-120"/>
            </a:endParaRPr>
          </a:p>
        </p:txBody>
      </p:sp>
      <p:sp>
        <p:nvSpPr>
          <p:cNvPr id="23" name="TextBox 22">
            <a:extLst>
              <a:ext uri="{FF2B5EF4-FFF2-40B4-BE49-F238E27FC236}">
                <a16:creationId xmlns:a16="http://schemas.microsoft.com/office/drawing/2014/main" id="{BB8D5E9B-4C53-9E04-63AC-171424F2F300}"/>
              </a:ext>
            </a:extLst>
          </p:cNvPr>
          <p:cNvSpPr txBox="1"/>
          <p:nvPr/>
        </p:nvSpPr>
        <p:spPr>
          <a:xfrm>
            <a:off x="5786091" y="1791607"/>
            <a:ext cx="6268824" cy="357214"/>
          </a:xfrm>
          <a:prstGeom prst="rect">
            <a:avLst/>
          </a:prstGeom>
          <a:noFill/>
        </p:spPr>
        <p:txBody>
          <a:bodyPr wrap="square">
            <a:spAutoFit/>
          </a:bodyPr>
          <a:lstStyle/>
          <a:p>
            <a:pPr marL="221615" algn="l">
              <a:lnSpc>
                <a:spcPct val="115000"/>
              </a:lnSpc>
            </a:pPr>
            <a:r>
              <a:rPr lang="zh-TW" altLang="en-US" sz="1600" b="1" i="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東盟影響力投資機會的崛起</a:t>
            </a:r>
            <a:endParaRPr lang="en-HK" sz="1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27" name="TextBox 26">
            <a:extLst>
              <a:ext uri="{FF2B5EF4-FFF2-40B4-BE49-F238E27FC236}">
                <a16:creationId xmlns:a16="http://schemas.microsoft.com/office/drawing/2014/main" id="{39927984-3C9D-1F12-9D13-10D0991B4BD7}"/>
              </a:ext>
            </a:extLst>
          </p:cNvPr>
          <p:cNvSpPr txBox="1"/>
          <p:nvPr/>
        </p:nvSpPr>
        <p:spPr>
          <a:xfrm>
            <a:off x="5786091" y="3918516"/>
            <a:ext cx="6268824" cy="357214"/>
          </a:xfrm>
          <a:prstGeom prst="rect">
            <a:avLst/>
          </a:prstGeom>
          <a:noFill/>
        </p:spPr>
        <p:txBody>
          <a:bodyPr wrap="square">
            <a:spAutoFit/>
          </a:bodyPr>
          <a:lstStyle/>
          <a:p>
            <a:pPr marL="221615" algn="l">
              <a:lnSpc>
                <a:spcPct val="115000"/>
              </a:lnSpc>
            </a:pPr>
            <a:r>
              <a:rPr lang="zh-TW" altLang="en-US" sz="1600" b="1" i="1" kern="100" dirty="0">
                <a:effectLst/>
                <a:latin typeface="Microsoft JhengHei" panose="020B0604030504040204" pitchFamily="34" charset="-120"/>
                <a:ea typeface="Microsoft JhengHei" panose="020B0604030504040204" pitchFamily="34" charset="-120"/>
                <a:cs typeface="Times New Roman" panose="02020603050405020304" pitchFamily="18" charset="0"/>
              </a:rPr>
              <a:t>中國內地的潛在機會</a:t>
            </a:r>
            <a:endParaRPr lang="en-HK" sz="1200" b="1" kern="1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29" name="TextBox 28">
            <a:extLst>
              <a:ext uri="{FF2B5EF4-FFF2-40B4-BE49-F238E27FC236}">
                <a16:creationId xmlns:a16="http://schemas.microsoft.com/office/drawing/2014/main" id="{02792A76-CB47-CB6D-9926-6B840447FD1B}"/>
              </a:ext>
            </a:extLst>
          </p:cNvPr>
          <p:cNvSpPr txBox="1"/>
          <p:nvPr/>
        </p:nvSpPr>
        <p:spPr>
          <a:xfrm>
            <a:off x="6096000" y="2215126"/>
            <a:ext cx="5958914" cy="1031051"/>
          </a:xfrm>
          <a:prstGeom prst="rect">
            <a:avLst/>
          </a:prstGeom>
          <a:noFill/>
        </p:spPr>
        <p:txBody>
          <a:bodyPr wrap="square">
            <a:spAutoFit/>
          </a:bodyPr>
          <a:lstStyle/>
          <a:p>
            <a:pPr marL="285750" indent="-285750">
              <a:spcAft>
                <a:spcPts val="600"/>
              </a:spcAft>
              <a:buFont typeface="Arial" panose="020B0604020202020204" pitchFamily="34" charset="0"/>
              <a:buChar char="•"/>
            </a:pP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東盟地區可投資的影響力交易數量亦為香港投資者帶來巨大機遇。</a:t>
            </a:r>
            <a:endParaRPr lang="en-HK" altLang="zh-TW" sz="1400" kern="100" dirty="0">
              <a:solidFill>
                <a:srgbClr val="505046"/>
              </a:solidFill>
              <a:effectLst/>
              <a:latin typeface="Microsoft JhengHei" panose="020B0604030504040204" pitchFamily="34" charset="-120"/>
              <a:ea typeface="Microsoft JhengHei" panose="020B0604030504040204" pitchFamily="34" charset="-120"/>
            </a:endParaRPr>
          </a:p>
          <a:p>
            <a:pPr marL="285750" indent="-285750">
              <a:spcAft>
                <a:spcPts val="300"/>
              </a:spcAft>
              <a:buFont typeface="Arial" panose="020B0604020202020204" pitchFamily="34" charset="0"/>
              <a:buChar char="•"/>
            </a:pPr>
            <a:r>
              <a:rPr lang="en-US" altLang="zh-TW" sz="1400" kern="100" dirty="0">
                <a:solidFill>
                  <a:srgbClr val="505046"/>
                </a:solidFill>
                <a:effectLst/>
                <a:latin typeface="Microsoft JhengHei" panose="020B0604030504040204" pitchFamily="34" charset="-120"/>
                <a:ea typeface="Microsoft JhengHei" panose="020B0604030504040204" pitchFamily="34" charset="-120"/>
              </a:rPr>
              <a:t>2020 </a:t>
            </a: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年至 </a:t>
            </a:r>
            <a:r>
              <a:rPr lang="en-US" altLang="zh-TW" sz="1400" kern="100" dirty="0">
                <a:solidFill>
                  <a:srgbClr val="505046"/>
                </a:solidFill>
                <a:effectLst/>
                <a:latin typeface="Microsoft JhengHei" panose="020B0604030504040204" pitchFamily="34" charset="-120"/>
                <a:ea typeface="Microsoft JhengHei" panose="020B0604030504040204" pitchFamily="34" charset="-120"/>
              </a:rPr>
              <a:t>2022 </a:t>
            </a: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年期間，當地共完成 </a:t>
            </a:r>
            <a:r>
              <a:rPr lang="en-US" altLang="zh-TW" sz="1400" kern="100" dirty="0">
                <a:solidFill>
                  <a:srgbClr val="505046"/>
                </a:solidFill>
                <a:effectLst/>
                <a:latin typeface="Microsoft JhengHei" panose="020B0604030504040204" pitchFamily="34" charset="-120"/>
                <a:ea typeface="Microsoft JhengHei" panose="020B0604030504040204" pitchFamily="34" charset="-120"/>
              </a:rPr>
              <a:t>379 </a:t>
            </a: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宗影響力交易，為企業注入總計 </a:t>
            </a:r>
            <a:r>
              <a:rPr lang="en-US" altLang="zh-TW" sz="1400" kern="100" dirty="0">
                <a:solidFill>
                  <a:srgbClr val="505046"/>
                </a:solidFill>
                <a:effectLst/>
                <a:latin typeface="Microsoft JhengHei" panose="020B0604030504040204" pitchFamily="34" charset="-120"/>
                <a:ea typeface="Microsoft JhengHei" panose="020B0604030504040204" pitchFamily="34" charset="-120"/>
              </a:rPr>
              <a:t>69 </a:t>
            </a: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億美元的影響力資本，表明有大量旨在產生正面社會及環境成果的資金流入。</a:t>
            </a:r>
            <a:endParaRPr lang="en-GB" sz="1400" dirty="0">
              <a:solidFill>
                <a:srgbClr val="505046"/>
              </a:solidFill>
              <a:latin typeface="Microsoft JhengHei" panose="020B0604030504040204" pitchFamily="34" charset="-120"/>
              <a:ea typeface="Microsoft JhengHei" panose="020B0604030504040204" pitchFamily="34" charset="-120"/>
            </a:endParaRPr>
          </a:p>
        </p:txBody>
      </p:sp>
      <p:sp>
        <p:nvSpPr>
          <p:cNvPr id="31" name="TextBox 30">
            <a:extLst>
              <a:ext uri="{FF2B5EF4-FFF2-40B4-BE49-F238E27FC236}">
                <a16:creationId xmlns:a16="http://schemas.microsoft.com/office/drawing/2014/main" id="{A4325037-76DE-A113-B29B-7AE1B3D7849B}"/>
              </a:ext>
            </a:extLst>
          </p:cNvPr>
          <p:cNvSpPr txBox="1"/>
          <p:nvPr/>
        </p:nvSpPr>
        <p:spPr>
          <a:xfrm>
            <a:off x="6096000" y="4308769"/>
            <a:ext cx="5838334" cy="1069524"/>
          </a:xfrm>
          <a:prstGeom prst="rect">
            <a:avLst/>
          </a:prstGeom>
          <a:noFill/>
        </p:spPr>
        <p:txBody>
          <a:bodyPr wrap="square">
            <a:spAutoFit/>
          </a:bodyPr>
          <a:lstStyle/>
          <a:p>
            <a:pPr marL="285750" indent="-285750">
              <a:spcAft>
                <a:spcPts val="600"/>
              </a:spcAft>
              <a:buFont typeface="Arial" panose="020B0604020202020204" pitchFamily="34" charset="0"/>
              <a:buChar char="•"/>
            </a:pP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中國要在比其他國家更短的時間內實現碳調峰和碳中和的宏大目標，再加上減少碳排放的巨大挑戰，對資金提出了巨大的需求。</a:t>
            </a:r>
            <a:endParaRPr lang="en-HK" altLang="zh-TW" sz="1400" kern="100" dirty="0">
              <a:solidFill>
                <a:srgbClr val="505046"/>
              </a:solidFill>
              <a:effectLst/>
              <a:latin typeface="Microsoft JhengHei" panose="020B0604030504040204" pitchFamily="34" charset="-120"/>
              <a:ea typeface="Microsoft JhengHei" panose="020B0604030504040204" pitchFamily="34" charset="-120"/>
            </a:endParaRPr>
          </a:p>
          <a:p>
            <a:pPr marL="285750" indent="-285750">
              <a:spcAft>
                <a:spcPts val="300"/>
              </a:spcAft>
              <a:buFont typeface="Arial" panose="020B0604020202020204" pitchFamily="34" charset="0"/>
              <a:buChar char="•"/>
            </a:pP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例如，該等舉措所需的投資額預計每年介乎人民幣 </a:t>
            </a:r>
            <a:r>
              <a:rPr lang="en-US" altLang="zh-TW" sz="1400" kern="100" dirty="0">
                <a:solidFill>
                  <a:srgbClr val="505046"/>
                </a:solidFill>
                <a:effectLst/>
                <a:latin typeface="Microsoft JhengHei" panose="020B0604030504040204" pitchFamily="34" charset="-120"/>
                <a:ea typeface="Microsoft JhengHei" panose="020B0604030504040204" pitchFamily="34" charset="-120"/>
              </a:rPr>
              <a:t>2.6 </a:t>
            </a: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至 </a:t>
            </a:r>
            <a:r>
              <a:rPr lang="en-US" altLang="zh-TW" sz="1400" kern="100" dirty="0">
                <a:solidFill>
                  <a:srgbClr val="505046"/>
                </a:solidFill>
                <a:effectLst/>
                <a:latin typeface="Microsoft JhengHei" panose="020B0604030504040204" pitchFamily="34" charset="-120"/>
                <a:ea typeface="Microsoft JhengHei" panose="020B0604030504040204" pitchFamily="34" charset="-120"/>
              </a:rPr>
              <a:t>4.2 </a:t>
            </a: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萬億</a:t>
            </a:r>
          </a:p>
          <a:p>
            <a:pPr marL="285750" indent="-285750">
              <a:spcAft>
                <a:spcPts val="300"/>
              </a:spcAft>
              <a:buFont typeface="Arial" panose="020B0604020202020204" pitchFamily="34" charset="0"/>
              <a:buChar char="•"/>
            </a:pPr>
            <a:r>
              <a:rPr lang="zh-TW" altLang="en-US" sz="1400" kern="100" dirty="0">
                <a:solidFill>
                  <a:srgbClr val="505046"/>
                </a:solidFill>
                <a:effectLst/>
                <a:latin typeface="Microsoft JhengHei" panose="020B0604030504040204" pitchFamily="34" charset="-120"/>
                <a:ea typeface="Microsoft JhengHei" panose="020B0604030504040204" pitchFamily="34" charset="-120"/>
              </a:rPr>
              <a:t>元，總規模逾人民幣一百萬億元。</a:t>
            </a:r>
            <a:endParaRPr lang="en-HK" sz="1050" kern="100" dirty="0">
              <a:solidFill>
                <a:srgbClr val="505046"/>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32" name="TextBox 31">
            <a:extLst>
              <a:ext uri="{FF2B5EF4-FFF2-40B4-BE49-F238E27FC236}">
                <a16:creationId xmlns:a16="http://schemas.microsoft.com/office/drawing/2014/main" id="{35F1CC62-3D50-21FA-FB85-8E65AF26E613}"/>
              </a:ext>
            </a:extLst>
          </p:cNvPr>
          <p:cNvSpPr txBox="1"/>
          <p:nvPr/>
        </p:nvSpPr>
        <p:spPr>
          <a:xfrm>
            <a:off x="7124701" y="6578147"/>
            <a:ext cx="4462026" cy="246221"/>
          </a:xfrm>
          <a:prstGeom prst="rect">
            <a:avLst/>
          </a:prstGeom>
          <a:noFill/>
        </p:spPr>
        <p:txBody>
          <a:bodyPr wrap="square" rtlCol="0">
            <a:spAutoFit/>
          </a:bodyPr>
          <a:lstStyle/>
          <a:p>
            <a:pPr algn="r"/>
            <a:r>
              <a:rPr lang="zh-CN" altLang="en-US" sz="1000" i="1" dirty="0">
                <a:solidFill>
                  <a:schemeClr val="bg1"/>
                </a:solidFill>
                <a:latin typeface="Arial" panose="020B0604020202020204" pitchFamily="34" charset="0"/>
                <a:cs typeface="Arial" panose="020B0604020202020204" pitchFamily="34" charset="0"/>
              </a:rPr>
              <a:t>資料來源</a:t>
            </a:r>
            <a:r>
              <a:rPr lang="en-GB" sz="1000" i="1" dirty="0">
                <a:solidFill>
                  <a:schemeClr val="bg1"/>
                </a:solidFill>
                <a:latin typeface="Arial" panose="020B0604020202020204" pitchFamily="34" charset="0"/>
                <a:cs typeface="Arial" panose="020B0604020202020204" pitchFamily="34" charset="0"/>
              </a:rPr>
              <a:t>: </a:t>
            </a:r>
            <a:r>
              <a:rPr lang="zh-TW" altLang="en-US" sz="1000" i="1" dirty="0">
                <a:solidFill>
                  <a:schemeClr val="bg1"/>
                </a:solidFill>
                <a:latin typeface="Arial" panose="020B0604020202020204" pitchFamily="34" charset="0"/>
                <a:cs typeface="Arial" panose="020B0604020202020204" pitchFamily="34" charset="0"/>
              </a:rPr>
              <a:t>全球影響力投資聯盟</a:t>
            </a:r>
            <a:r>
              <a:rPr lang="en-GB" sz="1000" i="1" dirty="0">
                <a:solidFill>
                  <a:schemeClr val="bg1"/>
                </a:solidFill>
                <a:latin typeface="Arial" panose="020B0604020202020204" pitchFamily="34" charset="0"/>
                <a:cs typeface="Arial" panose="020B0604020202020204" pitchFamily="34" charset="0"/>
              </a:rPr>
              <a:t>, </a:t>
            </a:r>
            <a:r>
              <a:rPr lang="zh-TW" altLang="en-US" sz="1000" i="1" dirty="0">
                <a:solidFill>
                  <a:schemeClr val="bg1"/>
                </a:solidFill>
                <a:latin typeface="Arial" panose="020B0604020202020204" pitchFamily="34" charset="0"/>
                <a:cs typeface="Arial" panose="020B0604020202020204" pitchFamily="34" charset="0"/>
              </a:rPr>
              <a:t>社會價值投資聯盟</a:t>
            </a:r>
            <a:r>
              <a:rPr lang="en-GB" sz="1000" i="1" dirty="0">
                <a:solidFill>
                  <a:schemeClr val="bg1"/>
                </a:solidFill>
                <a:latin typeface="Arial" panose="020B0604020202020204" pitchFamily="34" charset="0"/>
                <a:cs typeface="Arial" panose="020B0604020202020204" pitchFamily="34" charset="0"/>
              </a:rPr>
              <a:t>, Investing in Women</a:t>
            </a:r>
          </a:p>
        </p:txBody>
      </p:sp>
      <p:cxnSp>
        <p:nvCxnSpPr>
          <p:cNvPr id="34" name="Straight Connector 33">
            <a:extLst>
              <a:ext uri="{FF2B5EF4-FFF2-40B4-BE49-F238E27FC236}">
                <a16:creationId xmlns:a16="http://schemas.microsoft.com/office/drawing/2014/main" id="{3F69D4AC-E9B1-09ED-631D-45CE021E49AD}"/>
              </a:ext>
            </a:extLst>
          </p:cNvPr>
          <p:cNvCxnSpPr/>
          <p:nvPr/>
        </p:nvCxnSpPr>
        <p:spPr>
          <a:xfrm>
            <a:off x="5918069" y="1291472"/>
            <a:ext cx="0" cy="516588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13E1919-15C1-B532-64F0-157FF6A3E1FA}"/>
              </a:ext>
            </a:extLst>
          </p:cNvPr>
          <p:cNvGrpSpPr/>
          <p:nvPr/>
        </p:nvGrpSpPr>
        <p:grpSpPr>
          <a:xfrm>
            <a:off x="592739" y="1726837"/>
            <a:ext cx="4806033" cy="2717776"/>
            <a:chOff x="592739" y="1726837"/>
            <a:chExt cx="4806033" cy="2717776"/>
          </a:xfrm>
        </p:grpSpPr>
        <p:pic>
          <p:nvPicPr>
            <p:cNvPr id="8" name="Picture 7">
              <a:extLst>
                <a:ext uri="{FF2B5EF4-FFF2-40B4-BE49-F238E27FC236}">
                  <a16:creationId xmlns:a16="http://schemas.microsoft.com/office/drawing/2014/main" id="{63C84719-D757-896B-8851-7001D2A0B5F9}"/>
                </a:ext>
              </a:extLst>
            </p:cNvPr>
            <p:cNvPicPr>
              <a:picLocks noChangeAspect="1"/>
            </p:cNvPicPr>
            <p:nvPr/>
          </p:nvPicPr>
          <p:blipFill>
            <a:blip r:embed="rId5"/>
            <a:stretch>
              <a:fillRect/>
            </a:stretch>
          </p:blipFill>
          <p:spPr>
            <a:xfrm>
              <a:off x="592739" y="1810657"/>
              <a:ext cx="4806033" cy="2633956"/>
            </a:xfrm>
            <a:prstGeom prst="rect">
              <a:avLst/>
            </a:prstGeom>
          </p:spPr>
        </p:pic>
        <p:sp>
          <p:nvSpPr>
            <p:cNvPr id="5" name="TextBox 4">
              <a:extLst>
                <a:ext uri="{FF2B5EF4-FFF2-40B4-BE49-F238E27FC236}">
                  <a16:creationId xmlns:a16="http://schemas.microsoft.com/office/drawing/2014/main" id="{69343AC8-D45F-AFB7-22A6-7AC5DC4FE4B5}"/>
                </a:ext>
              </a:extLst>
            </p:cNvPr>
            <p:cNvSpPr txBox="1"/>
            <p:nvPr/>
          </p:nvSpPr>
          <p:spPr>
            <a:xfrm>
              <a:off x="793685" y="1726837"/>
              <a:ext cx="4127500" cy="230832"/>
            </a:xfrm>
            <a:prstGeom prst="rect">
              <a:avLst/>
            </a:prstGeom>
            <a:noFill/>
          </p:spPr>
          <p:txBody>
            <a:bodyPr wrap="square" rtlCol="0">
              <a:spAutoFit/>
            </a:bodyPr>
            <a:lstStyle/>
            <a:p>
              <a:pPr algn="ctr"/>
              <a:r>
                <a:rPr lang="zh-TW" altLang="en-US" sz="900" b="1" i="1" dirty="0">
                  <a:solidFill>
                    <a:srgbClr val="000000"/>
                  </a:solidFill>
                  <a:latin typeface="Microsoft JhengHei" panose="020B0604030504040204" pitchFamily="34" charset="-120"/>
                  <a:ea typeface="Microsoft JhengHei" panose="020B0604030504040204" pitchFamily="34" charset="-120"/>
                  <a:cs typeface="Arial" panose="020B0604020202020204" pitchFamily="34" charset="0"/>
                </a:rPr>
                <a:t>五年期間影響力</a:t>
              </a:r>
              <a:r>
                <a:rPr lang="zh-CN" altLang="en-US" sz="900" b="1" i="1" dirty="0">
                  <a:solidFill>
                    <a:srgbClr val="000000"/>
                  </a:solidFill>
                  <a:latin typeface="Microsoft JhengHei" panose="020B0604030504040204" pitchFamily="34" charset="-120"/>
                  <a:ea typeface="Microsoft JhengHei" panose="020B0604030504040204" pitchFamily="34" charset="-120"/>
                  <a:cs typeface="Arial" panose="020B0604020202020204" pitchFamily="34" charset="0"/>
                </a:rPr>
                <a:t>投資</a:t>
              </a:r>
              <a:r>
                <a:rPr lang="zh-TW" altLang="en-US" sz="900" b="1" i="1" dirty="0">
                  <a:solidFill>
                    <a:srgbClr val="000000"/>
                  </a:solidFill>
                  <a:latin typeface="Microsoft JhengHei" panose="020B0604030504040204" pitchFamily="34" charset="-120"/>
                  <a:ea typeface="Microsoft JhengHei" panose="020B0604030504040204" pitchFamily="34" charset="-120"/>
                  <a:cs typeface="Arial" panose="020B0604020202020204" pitchFamily="34" charset="0"/>
                </a:rPr>
                <a:t>資產管理規模的增長情況</a:t>
              </a:r>
              <a:endParaRPr lang="en-GB" sz="900" b="1" i="1" dirty="0">
                <a:solidFill>
                  <a:srgbClr val="000000"/>
                </a:solidFill>
                <a:latin typeface="Microsoft JhengHei" panose="020B0604030504040204" pitchFamily="34" charset="-120"/>
                <a:ea typeface="Microsoft JhengHei"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227466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39734C-C0F7-52D8-9427-0E62420D7888}"/>
              </a:ext>
            </a:extLst>
          </p:cNvPr>
          <p:cNvSpPr txBox="1">
            <a:spLocks/>
          </p:cNvSpPr>
          <p:nvPr/>
        </p:nvSpPr>
        <p:spPr>
          <a:xfrm>
            <a:off x="239072" y="357004"/>
            <a:ext cx="11139488" cy="369332"/>
          </a:xfrm>
          <a:prstGeom prst="rect">
            <a:avLst/>
          </a:prstGeom>
        </p:spPr>
        <p:txBody>
          <a:bodyPr wrap="square" lIns="0" tIns="0" rIns="0" bIns="0">
            <a:spAutoFit/>
          </a:bodyPr>
          <a:lstStyle>
            <a:lvl1pPr algn="l" eaLnBrk="1" hangingPunct="1">
              <a:defRPr sz="3200" b="1" i="0">
                <a:solidFill>
                  <a:srgbClr val="B00B2D"/>
                </a:solidFill>
                <a:latin typeface="Arial" panose="020B0604020202090204"/>
                <a:ea typeface="+mj-ea"/>
                <a:cs typeface="Arial" panose="020B0604020202090204"/>
              </a:defRPr>
            </a:lvl1pPr>
          </a:lstStyle>
          <a:p>
            <a:r>
              <a:rPr lang="zh-TW" altLang="en-US" sz="2400" kern="0" dirty="0">
                <a:latin typeface="Microsoft JhengHei" panose="020B0604030504040204" pitchFamily="34" charset="-120"/>
                <a:ea typeface="Microsoft JhengHei" panose="020B0604030504040204" pitchFamily="34" charset="-120"/>
              </a:rPr>
              <a:t>香港影響力投資者面臨的挑戰</a:t>
            </a:r>
          </a:p>
        </p:txBody>
      </p:sp>
      <p:sp>
        <p:nvSpPr>
          <p:cNvPr id="7" name="Google Shape;1178;p21">
            <a:extLst>
              <a:ext uri="{FF2B5EF4-FFF2-40B4-BE49-F238E27FC236}">
                <a16:creationId xmlns:a16="http://schemas.microsoft.com/office/drawing/2014/main" id="{BF58ED1F-27B9-8B8B-507F-9DF7A4D637D6}"/>
              </a:ext>
            </a:extLst>
          </p:cNvPr>
          <p:cNvSpPr/>
          <p:nvPr/>
        </p:nvSpPr>
        <p:spPr>
          <a:xfrm>
            <a:off x="781059" y="1471167"/>
            <a:ext cx="1174356" cy="1174356"/>
          </a:xfrm>
          <a:prstGeom prst="ellipse">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9" name="Google Shape;1180;p21">
            <a:extLst>
              <a:ext uri="{FF2B5EF4-FFF2-40B4-BE49-F238E27FC236}">
                <a16:creationId xmlns:a16="http://schemas.microsoft.com/office/drawing/2014/main" id="{6F3AD094-6FB3-937A-034F-C7868BA90438}"/>
              </a:ext>
            </a:extLst>
          </p:cNvPr>
          <p:cNvSpPr/>
          <p:nvPr/>
        </p:nvSpPr>
        <p:spPr>
          <a:xfrm>
            <a:off x="6553757" y="1475661"/>
            <a:ext cx="1174356" cy="1174356"/>
          </a:xfrm>
          <a:prstGeom prst="ellipse">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47" name="Google Shape;1190;p21">
            <a:extLst>
              <a:ext uri="{FF2B5EF4-FFF2-40B4-BE49-F238E27FC236}">
                <a16:creationId xmlns:a16="http://schemas.microsoft.com/office/drawing/2014/main" id="{66D1F771-C241-980F-C2C0-B81AF32B82C2}"/>
              </a:ext>
            </a:extLst>
          </p:cNvPr>
          <p:cNvSpPr txBox="1"/>
          <p:nvPr/>
        </p:nvSpPr>
        <p:spPr>
          <a:xfrm>
            <a:off x="2654064" y="1670285"/>
            <a:ext cx="2581258" cy="774182"/>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altLang="en-US" sz="1400" b="1" dirty="0">
                <a:solidFill>
                  <a:schemeClr val="accent5"/>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rPr>
              <a:t>對影響力投資的意識及教育有限</a:t>
            </a:r>
            <a:endParaRPr lang="en-HK" sz="1400" b="1" dirty="0">
              <a:solidFill>
                <a:schemeClr val="accent5"/>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p:txBody>
      </p:sp>
      <p:sp>
        <p:nvSpPr>
          <p:cNvPr id="43" name="Google Shape;1195;p21">
            <a:extLst>
              <a:ext uri="{FF2B5EF4-FFF2-40B4-BE49-F238E27FC236}">
                <a16:creationId xmlns:a16="http://schemas.microsoft.com/office/drawing/2014/main" id="{56A12BFE-7460-EFB3-1DCE-FA749F31AF3C}"/>
              </a:ext>
            </a:extLst>
          </p:cNvPr>
          <p:cNvSpPr txBox="1"/>
          <p:nvPr/>
        </p:nvSpPr>
        <p:spPr>
          <a:xfrm>
            <a:off x="8426762" y="1755128"/>
            <a:ext cx="2574316" cy="606434"/>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altLang="en-US" sz="1400" b="1" dirty="0">
                <a:solidFill>
                  <a:schemeClr val="accent5"/>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rPr>
              <a:t>制定影響力策略面臨的挑戰</a:t>
            </a:r>
            <a:endParaRPr lang="en-HK" sz="1400" b="1" dirty="0">
              <a:solidFill>
                <a:schemeClr val="accent5"/>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p:txBody>
      </p:sp>
      <p:cxnSp>
        <p:nvCxnSpPr>
          <p:cNvPr id="18" name="Google Shape;1196;p21">
            <a:extLst>
              <a:ext uri="{FF2B5EF4-FFF2-40B4-BE49-F238E27FC236}">
                <a16:creationId xmlns:a16="http://schemas.microsoft.com/office/drawing/2014/main" id="{052D5E88-1F3D-5FF4-1BF2-ED9482B2289A}"/>
              </a:ext>
            </a:extLst>
          </p:cNvPr>
          <p:cNvCxnSpPr>
            <a:cxnSpLocks/>
            <a:stCxn id="9" idx="6"/>
            <a:endCxn id="43" idx="1"/>
          </p:cNvCxnSpPr>
          <p:nvPr/>
        </p:nvCxnSpPr>
        <p:spPr>
          <a:xfrm flipV="1">
            <a:off x="7728113" y="2058345"/>
            <a:ext cx="698649" cy="4494"/>
          </a:xfrm>
          <a:prstGeom prst="straightConnector1">
            <a:avLst/>
          </a:prstGeom>
          <a:noFill/>
          <a:ln w="9525" cap="flat" cmpd="sng">
            <a:solidFill>
              <a:schemeClr val="accent3"/>
            </a:solidFill>
            <a:prstDash val="solid"/>
            <a:round/>
            <a:headEnd type="none" w="med" len="med"/>
            <a:tailEnd type="none" w="med" len="med"/>
          </a:ln>
        </p:spPr>
      </p:cxnSp>
      <p:cxnSp>
        <p:nvCxnSpPr>
          <p:cNvPr id="19" name="Google Shape;1197;p21">
            <a:extLst>
              <a:ext uri="{FF2B5EF4-FFF2-40B4-BE49-F238E27FC236}">
                <a16:creationId xmlns:a16="http://schemas.microsoft.com/office/drawing/2014/main" id="{C0CB26A9-6428-9088-28B5-7BA69BF3227A}"/>
              </a:ext>
            </a:extLst>
          </p:cNvPr>
          <p:cNvCxnSpPr>
            <a:cxnSpLocks/>
            <a:stCxn id="7" idx="6"/>
            <a:endCxn id="47" idx="1"/>
          </p:cNvCxnSpPr>
          <p:nvPr/>
        </p:nvCxnSpPr>
        <p:spPr>
          <a:xfrm flipV="1">
            <a:off x="1955415" y="2057376"/>
            <a:ext cx="698649" cy="969"/>
          </a:xfrm>
          <a:prstGeom prst="straightConnector1">
            <a:avLst/>
          </a:prstGeom>
          <a:noFill/>
          <a:ln w="9525" cap="flat" cmpd="sng">
            <a:solidFill>
              <a:schemeClr val="accent3"/>
            </a:solidFill>
            <a:prstDash val="solid"/>
            <a:round/>
            <a:headEnd type="none" w="med" len="med"/>
            <a:tailEnd type="none" w="med" len="med"/>
          </a:ln>
        </p:spPr>
      </p:cxnSp>
      <p:grpSp>
        <p:nvGrpSpPr>
          <p:cNvPr id="23" name="Google Shape;1201;p21">
            <a:extLst>
              <a:ext uri="{FF2B5EF4-FFF2-40B4-BE49-F238E27FC236}">
                <a16:creationId xmlns:a16="http://schemas.microsoft.com/office/drawing/2014/main" id="{52CC87DB-75E0-3DFD-EEF0-328F1237A159}"/>
              </a:ext>
            </a:extLst>
          </p:cNvPr>
          <p:cNvGrpSpPr/>
          <p:nvPr/>
        </p:nvGrpSpPr>
        <p:grpSpPr>
          <a:xfrm>
            <a:off x="6914805" y="1797277"/>
            <a:ext cx="452267" cy="528747"/>
            <a:chOff x="-49510165" y="3412439"/>
            <a:chExt cx="256800" cy="300225"/>
          </a:xfrm>
        </p:grpSpPr>
        <p:sp>
          <p:nvSpPr>
            <p:cNvPr id="39" name="Google Shape;1202;p21">
              <a:extLst>
                <a:ext uri="{FF2B5EF4-FFF2-40B4-BE49-F238E27FC236}">
                  <a16:creationId xmlns:a16="http://schemas.microsoft.com/office/drawing/2014/main" id="{A67A4148-6CBC-4C80-FB91-28A7A23CA9C3}"/>
                </a:ext>
              </a:extLst>
            </p:cNvPr>
            <p:cNvSpPr/>
            <p:nvPr/>
          </p:nvSpPr>
          <p:spPr>
            <a:xfrm>
              <a:off x="-49510165" y="3412439"/>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40" name="Google Shape;1203;p21">
              <a:extLst>
                <a:ext uri="{FF2B5EF4-FFF2-40B4-BE49-F238E27FC236}">
                  <a16:creationId xmlns:a16="http://schemas.microsoft.com/office/drawing/2014/main" id="{86A41E79-591A-486F-5123-F230FA46CC21}"/>
                </a:ext>
              </a:extLst>
            </p:cNvPr>
            <p:cNvSpPr/>
            <p:nvPr/>
          </p:nvSpPr>
          <p:spPr>
            <a:xfrm>
              <a:off x="-49468415" y="3447214"/>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41" name="Google Shape;1204;p21">
              <a:extLst>
                <a:ext uri="{FF2B5EF4-FFF2-40B4-BE49-F238E27FC236}">
                  <a16:creationId xmlns:a16="http://schemas.microsoft.com/office/drawing/2014/main" id="{F5AE7A6D-06CD-73C5-F4B1-F67A9E04FB3E}"/>
                </a:ext>
              </a:extLst>
            </p:cNvPr>
            <p:cNvSpPr/>
            <p:nvPr/>
          </p:nvSpPr>
          <p:spPr>
            <a:xfrm>
              <a:off x="-49423515" y="3492114"/>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grpSp>
      <p:grpSp>
        <p:nvGrpSpPr>
          <p:cNvPr id="25" name="Google Shape;1212;p21">
            <a:extLst>
              <a:ext uri="{FF2B5EF4-FFF2-40B4-BE49-F238E27FC236}">
                <a16:creationId xmlns:a16="http://schemas.microsoft.com/office/drawing/2014/main" id="{0B2EB9FD-1EDA-2CEA-D620-AA26CE976968}"/>
              </a:ext>
            </a:extLst>
          </p:cNvPr>
          <p:cNvGrpSpPr/>
          <p:nvPr/>
        </p:nvGrpSpPr>
        <p:grpSpPr>
          <a:xfrm>
            <a:off x="1103270" y="1794654"/>
            <a:ext cx="529934" cy="527382"/>
            <a:chOff x="-46079711" y="1754841"/>
            <a:chExt cx="300900" cy="299450"/>
          </a:xfrm>
        </p:grpSpPr>
        <p:sp>
          <p:nvSpPr>
            <p:cNvPr id="26" name="Google Shape;1213;p21">
              <a:extLst>
                <a:ext uri="{FF2B5EF4-FFF2-40B4-BE49-F238E27FC236}">
                  <a16:creationId xmlns:a16="http://schemas.microsoft.com/office/drawing/2014/main" id="{DE4D197C-69E3-99A8-56B1-5F86D12F6910}"/>
                </a:ext>
              </a:extLst>
            </p:cNvPr>
            <p:cNvSpPr/>
            <p:nvPr/>
          </p:nvSpPr>
          <p:spPr>
            <a:xfrm>
              <a:off x="-46040336" y="1754841"/>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27" name="Google Shape;1214;p21">
              <a:extLst>
                <a:ext uri="{FF2B5EF4-FFF2-40B4-BE49-F238E27FC236}">
                  <a16:creationId xmlns:a16="http://schemas.microsoft.com/office/drawing/2014/main" id="{2DC871FF-8104-BF04-4AE6-696E0680F099}"/>
                </a:ext>
              </a:extLst>
            </p:cNvPr>
            <p:cNvSpPr/>
            <p:nvPr/>
          </p:nvSpPr>
          <p:spPr>
            <a:xfrm>
              <a:off x="-46079711" y="1860516"/>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28" name="Google Shape;1215;p21">
              <a:extLst>
                <a:ext uri="{FF2B5EF4-FFF2-40B4-BE49-F238E27FC236}">
                  <a16:creationId xmlns:a16="http://schemas.microsoft.com/office/drawing/2014/main" id="{848CE567-1653-DC84-16D5-1798FDBA2664}"/>
                </a:ext>
              </a:extLst>
            </p:cNvPr>
            <p:cNvSpPr/>
            <p:nvPr/>
          </p:nvSpPr>
          <p:spPr>
            <a:xfrm>
              <a:off x="-46077361" y="1800666"/>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29" name="Google Shape;1216;p21">
              <a:extLst>
                <a:ext uri="{FF2B5EF4-FFF2-40B4-BE49-F238E27FC236}">
                  <a16:creationId xmlns:a16="http://schemas.microsoft.com/office/drawing/2014/main" id="{77F0A40D-A944-304E-4364-7657A780C5BE}"/>
                </a:ext>
              </a:extLst>
            </p:cNvPr>
            <p:cNvSpPr/>
            <p:nvPr/>
          </p:nvSpPr>
          <p:spPr>
            <a:xfrm>
              <a:off x="-46077361" y="1906991"/>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30" name="Google Shape;1217;p21">
              <a:extLst>
                <a:ext uri="{FF2B5EF4-FFF2-40B4-BE49-F238E27FC236}">
                  <a16:creationId xmlns:a16="http://schemas.microsoft.com/office/drawing/2014/main" id="{C1D2BD02-8839-766F-79E5-8F9439E2189B}"/>
                </a:ext>
              </a:extLst>
            </p:cNvPr>
            <p:cNvSpPr/>
            <p:nvPr/>
          </p:nvSpPr>
          <p:spPr>
            <a:xfrm>
              <a:off x="-45814286" y="1859741"/>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31" name="Google Shape;1218;p21">
              <a:extLst>
                <a:ext uri="{FF2B5EF4-FFF2-40B4-BE49-F238E27FC236}">
                  <a16:creationId xmlns:a16="http://schemas.microsoft.com/office/drawing/2014/main" id="{C07B9E02-7113-8BAF-E6D8-D7C9F6679181}"/>
                </a:ext>
              </a:extLst>
            </p:cNvPr>
            <p:cNvSpPr/>
            <p:nvPr/>
          </p:nvSpPr>
          <p:spPr>
            <a:xfrm>
              <a:off x="-45812711" y="1800666"/>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sp>
          <p:nvSpPr>
            <p:cNvPr id="32" name="Google Shape;1219;p21">
              <a:extLst>
                <a:ext uri="{FF2B5EF4-FFF2-40B4-BE49-F238E27FC236}">
                  <a16:creationId xmlns:a16="http://schemas.microsoft.com/office/drawing/2014/main" id="{CC50B8CE-E79E-91DE-5A6C-4B5C7F0F19E8}"/>
                </a:ext>
              </a:extLst>
            </p:cNvPr>
            <p:cNvSpPr/>
            <p:nvPr/>
          </p:nvSpPr>
          <p:spPr>
            <a:xfrm>
              <a:off x="-45812711" y="1906991"/>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icrosoft JhengHei" panose="020B0604030504040204" pitchFamily="34" charset="-120"/>
                <a:ea typeface="Microsoft JhengHei" panose="020B0604030504040204" pitchFamily="34" charset="-120"/>
              </a:endParaRPr>
            </a:p>
          </p:txBody>
        </p:sp>
      </p:grpSp>
      <p:grpSp>
        <p:nvGrpSpPr>
          <p:cNvPr id="60" name="Group 59">
            <a:extLst>
              <a:ext uri="{FF2B5EF4-FFF2-40B4-BE49-F238E27FC236}">
                <a16:creationId xmlns:a16="http://schemas.microsoft.com/office/drawing/2014/main" id="{803FF58F-3197-6EF1-ABAB-70BACA884957}"/>
              </a:ext>
            </a:extLst>
          </p:cNvPr>
          <p:cNvGrpSpPr/>
          <p:nvPr/>
        </p:nvGrpSpPr>
        <p:grpSpPr>
          <a:xfrm>
            <a:off x="618588" y="2762750"/>
            <a:ext cx="5059122" cy="776372"/>
            <a:chOff x="428088" y="2762750"/>
            <a:chExt cx="5059122" cy="776372"/>
          </a:xfrm>
        </p:grpSpPr>
        <p:sp>
          <p:nvSpPr>
            <p:cNvPr id="46" name="Google Shape;1189;p21">
              <a:extLst>
                <a:ext uri="{FF2B5EF4-FFF2-40B4-BE49-F238E27FC236}">
                  <a16:creationId xmlns:a16="http://schemas.microsoft.com/office/drawing/2014/main" id="{B4443081-F364-1179-378C-5117040895D0}"/>
                </a:ext>
              </a:extLst>
            </p:cNvPr>
            <p:cNvSpPr txBox="1"/>
            <p:nvPr/>
          </p:nvSpPr>
          <p:spPr>
            <a:xfrm>
              <a:off x="428088" y="2762750"/>
              <a:ext cx="5059122" cy="3693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 </a:t>
              </a:r>
              <a:r>
                <a:rPr lang="zh-TW" altLang="en-U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調整對風險與回報觀念</a:t>
              </a:r>
              <a:endParaRPr lang="es-E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sp>
          <p:nvSpPr>
            <p:cNvPr id="59" name="Google Shape;1189;p21">
              <a:extLst>
                <a:ext uri="{FF2B5EF4-FFF2-40B4-BE49-F238E27FC236}">
                  <a16:creationId xmlns:a16="http://schemas.microsoft.com/office/drawing/2014/main" id="{4412495A-43DA-FB98-DD23-5CB265D00AFE}"/>
                </a:ext>
              </a:extLst>
            </p:cNvPr>
            <p:cNvSpPr txBox="1"/>
            <p:nvPr/>
          </p:nvSpPr>
          <p:spPr>
            <a:xfrm>
              <a:off x="428088" y="3169790"/>
              <a:ext cx="5059122" cy="369332"/>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100"/>
                <a:buFont typeface="Arial"/>
                <a:buNone/>
              </a:pPr>
              <a:r>
                <a:rPr lang="zh-TW" altLang="en-US" sz="12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投資者對探索影響力投資作為可行投資方法躊躇不決，源自對影響力投資優點的認知不足，以及持續存在的「取捨」迷思，即認為經濟回報與社會影響力須二者取其一。</a:t>
              </a:r>
              <a:endParaRPr lang="es-ES" sz="12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grpSp>
      <p:grpSp>
        <p:nvGrpSpPr>
          <p:cNvPr id="61" name="Group 60">
            <a:extLst>
              <a:ext uri="{FF2B5EF4-FFF2-40B4-BE49-F238E27FC236}">
                <a16:creationId xmlns:a16="http://schemas.microsoft.com/office/drawing/2014/main" id="{EF7CF5AB-9CDE-2A0E-0309-3A0F4FAEA002}"/>
              </a:ext>
            </a:extLst>
          </p:cNvPr>
          <p:cNvGrpSpPr/>
          <p:nvPr/>
        </p:nvGrpSpPr>
        <p:grpSpPr>
          <a:xfrm>
            <a:off x="618588" y="4179602"/>
            <a:ext cx="5059122" cy="1012046"/>
            <a:chOff x="428088" y="2762749"/>
            <a:chExt cx="5059122" cy="1012046"/>
          </a:xfrm>
        </p:grpSpPr>
        <p:sp>
          <p:nvSpPr>
            <p:cNvPr id="62" name="Google Shape;1189;p21">
              <a:extLst>
                <a:ext uri="{FF2B5EF4-FFF2-40B4-BE49-F238E27FC236}">
                  <a16:creationId xmlns:a16="http://schemas.microsoft.com/office/drawing/2014/main" id="{EB473842-24DD-17DE-9395-744CDFBEA72B}"/>
                </a:ext>
              </a:extLst>
            </p:cNvPr>
            <p:cNvSpPr txBox="1"/>
            <p:nvPr/>
          </p:nvSpPr>
          <p:spPr>
            <a:xfrm>
              <a:off x="428088" y="2762749"/>
              <a:ext cx="5059122" cy="5871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 </a:t>
              </a:r>
              <a:r>
                <a:rPr lang="zh-TW" altLang="en-U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投資者缺乏影響力投資教育</a:t>
              </a:r>
              <a:endParaRPr lang="es-E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sp>
          <p:nvSpPr>
            <p:cNvPr id="63" name="Google Shape;1189;p21">
              <a:extLst>
                <a:ext uri="{FF2B5EF4-FFF2-40B4-BE49-F238E27FC236}">
                  <a16:creationId xmlns:a16="http://schemas.microsoft.com/office/drawing/2014/main" id="{2960E3CE-E9EA-EC29-4AD6-6D9BF337D2B2}"/>
                </a:ext>
              </a:extLst>
            </p:cNvPr>
            <p:cNvSpPr txBox="1"/>
            <p:nvPr/>
          </p:nvSpPr>
          <p:spPr>
            <a:xfrm>
              <a:off x="428088" y="3265084"/>
              <a:ext cx="5059122" cy="509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TW" altLang="en-US" sz="12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有別於更為成熟的投資策略，影響力投資相對新興，需要專門的知識與技能。缺乏專門針對影響力投資的教育課程及資源，導致投資者無法獲得必要的認知與專業知識。</a:t>
              </a:r>
              <a:endParaRPr lang="es-ES" sz="12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grpSp>
      <p:grpSp>
        <p:nvGrpSpPr>
          <p:cNvPr id="65" name="Group 64">
            <a:extLst>
              <a:ext uri="{FF2B5EF4-FFF2-40B4-BE49-F238E27FC236}">
                <a16:creationId xmlns:a16="http://schemas.microsoft.com/office/drawing/2014/main" id="{0682D0AD-1CB4-A8B7-563D-1F2CB49AD5E7}"/>
              </a:ext>
            </a:extLst>
          </p:cNvPr>
          <p:cNvGrpSpPr/>
          <p:nvPr/>
        </p:nvGrpSpPr>
        <p:grpSpPr>
          <a:xfrm>
            <a:off x="6546080" y="2762750"/>
            <a:ext cx="5066799" cy="1051742"/>
            <a:chOff x="6546080" y="2762750"/>
            <a:chExt cx="5066799" cy="1051742"/>
          </a:xfrm>
        </p:grpSpPr>
        <p:sp>
          <p:nvSpPr>
            <p:cNvPr id="42" name="Google Shape;1194;p21">
              <a:extLst>
                <a:ext uri="{FF2B5EF4-FFF2-40B4-BE49-F238E27FC236}">
                  <a16:creationId xmlns:a16="http://schemas.microsoft.com/office/drawing/2014/main" id="{D760B2AB-557E-A746-3BEF-2074B3F70AFF}"/>
                </a:ext>
              </a:extLst>
            </p:cNvPr>
            <p:cNvSpPr txBox="1"/>
            <p:nvPr/>
          </p:nvSpPr>
          <p:spPr>
            <a:xfrm>
              <a:off x="6546080" y="2762750"/>
              <a:ext cx="5058000" cy="10517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 </a:t>
              </a:r>
              <a:r>
                <a:rPr lang="zh-TW" altLang="en-U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投資者缺乏制定影響力策略的指導與激勵</a:t>
              </a:r>
              <a:endParaRPr lang="es-E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sp>
          <p:nvSpPr>
            <p:cNvPr id="64" name="Google Shape;1189;p21">
              <a:extLst>
                <a:ext uri="{FF2B5EF4-FFF2-40B4-BE49-F238E27FC236}">
                  <a16:creationId xmlns:a16="http://schemas.microsoft.com/office/drawing/2014/main" id="{8F7FB802-6865-E669-2E4F-5B6CFE17C14A}"/>
                </a:ext>
              </a:extLst>
            </p:cNvPr>
            <p:cNvSpPr txBox="1"/>
            <p:nvPr/>
          </p:nvSpPr>
          <p:spPr>
            <a:xfrm>
              <a:off x="6553757" y="3299703"/>
              <a:ext cx="5059122" cy="369332"/>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100"/>
                <a:buFont typeface="Arial"/>
                <a:buNone/>
              </a:pPr>
              <a:r>
                <a:rPr lang="zh-TW" altLang="en-US" sz="12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缺乏標準化的衡量機制，令這一挑戰雪上加霜。投資者可使用的衡量框架眾多，目的皆是基於各種機制量化影響力。</a:t>
              </a:r>
              <a:endParaRPr lang="es-ES" sz="12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grpSp>
      <p:grpSp>
        <p:nvGrpSpPr>
          <p:cNvPr id="66" name="Group 65">
            <a:extLst>
              <a:ext uri="{FF2B5EF4-FFF2-40B4-BE49-F238E27FC236}">
                <a16:creationId xmlns:a16="http://schemas.microsoft.com/office/drawing/2014/main" id="{3A672DC0-8A26-0AD9-EA2A-EB577F044469}"/>
              </a:ext>
            </a:extLst>
          </p:cNvPr>
          <p:cNvGrpSpPr/>
          <p:nvPr/>
        </p:nvGrpSpPr>
        <p:grpSpPr>
          <a:xfrm>
            <a:off x="6546080" y="4156066"/>
            <a:ext cx="5210155" cy="1051742"/>
            <a:chOff x="6546079" y="2762750"/>
            <a:chExt cx="5210155" cy="1051742"/>
          </a:xfrm>
        </p:grpSpPr>
        <p:sp>
          <p:nvSpPr>
            <p:cNvPr id="67" name="Google Shape;1194;p21">
              <a:extLst>
                <a:ext uri="{FF2B5EF4-FFF2-40B4-BE49-F238E27FC236}">
                  <a16:creationId xmlns:a16="http://schemas.microsoft.com/office/drawing/2014/main" id="{40C118F1-568B-F8CD-57D6-CC8C06C80596}"/>
                </a:ext>
              </a:extLst>
            </p:cNvPr>
            <p:cNvSpPr txBox="1"/>
            <p:nvPr/>
          </p:nvSpPr>
          <p:spPr>
            <a:xfrm>
              <a:off x="6546079" y="2762750"/>
              <a:ext cx="5210155" cy="10517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 </a:t>
              </a:r>
              <a:r>
                <a:rPr lang="zh-TW" altLang="en-US"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香港影響力投資項目不足，具有業績記錄的影響力投資經理稀缺</a:t>
              </a:r>
              <a:endParaRPr lang="es-E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sp>
          <p:nvSpPr>
            <p:cNvPr id="68" name="Google Shape;1189;p21">
              <a:extLst>
                <a:ext uri="{FF2B5EF4-FFF2-40B4-BE49-F238E27FC236}">
                  <a16:creationId xmlns:a16="http://schemas.microsoft.com/office/drawing/2014/main" id="{D11FE107-41C1-0E29-6D1E-A8F4F9FDD6A6}"/>
                </a:ext>
              </a:extLst>
            </p:cNvPr>
            <p:cNvSpPr txBox="1"/>
            <p:nvPr/>
          </p:nvSpPr>
          <p:spPr>
            <a:xfrm>
              <a:off x="6553757" y="3423528"/>
              <a:ext cx="5059122" cy="369332"/>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100"/>
                <a:buFont typeface="Arial"/>
                <a:buNone/>
              </a:pPr>
              <a:r>
                <a:rPr lang="zh-TW" altLang="en-US" sz="12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項目稀缺限制了可選範疇，同時加劇影響力投資者之間爭奪有限交易項目的競爭。影響力投資在香港的發展歷史尚淺，許多影響力投資經理尚無業績記錄。影響力投資經理難以建立信任，並獲得必要資金支撐有影響力的項目。</a:t>
              </a:r>
              <a:endParaRPr lang="es-ES" sz="12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grpSp>
    </p:spTree>
    <p:extLst>
      <p:ext uri="{BB962C8B-B14F-4D97-AF65-F5344CB8AC3E}">
        <p14:creationId xmlns:p14="http://schemas.microsoft.com/office/powerpoint/2010/main" val="176967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7159D2-AF98-9CD5-064D-183C650556DA}"/>
              </a:ext>
            </a:extLst>
          </p:cNvPr>
          <p:cNvSpPr>
            <a:spLocks noGrp="1"/>
          </p:cNvSpPr>
          <p:nvPr>
            <p:ph type="title"/>
          </p:nvPr>
        </p:nvSpPr>
        <p:spPr>
          <a:xfrm>
            <a:off x="239072" y="382004"/>
            <a:ext cx="11139488" cy="369332"/>
          </a:xfrm>
        </p:spPr>
        <p:txBody>
          <a:bodyPr/>
          <a:lstStyle/>
          <a:p>
            <a:r>
              <a:rPr lang="zh-HK" altLang="en-US" sz="2400" dirty="0">
                <a:latin typeface="Microsoft JhengHei" panose="020B0604030504040204" pitchFamily="34" charset="-120"/>
                <a:ea typeface="Microsoft JhengHei" panose="020B0604030504040204" pitchFamily="34" charset="-120"/>
              </a:rPr>
              <a:t>政策建議</a:t>
            </a:r>
            <a:endParaRPr lang="zh-TW" altLang="en-US" sz="2400" dirty="0">
              <a:latin typeface="Microsoft JhengHei" panose="020B0604030504040204" pitchFamily="34" charset="-120"/>
              <a:ea typeface="Microsoft JhengHei" panose="020B0604030504040204" pitchFamily="34" charset="-120"/>
            </a:endParaRPr>
          </a:p>
        </p:txBody>
      </p:sp>
      <p:sp>
        <p:nvSpPr>
          <p:cNvPr id="34" name="Google Shape;1421;p26">
            <a:extLst>
              <a:ext uri="{FF2B5EF4-FFF2-40B4-BE49-F238E27FC236}">
                <a16:creationId xmlns:a16="http://schemas.microsoft.com/office/drawing/2014/main" id="{8E2200DA-BA92-2562-9095-AA542EBDE742}"/>
              </a:ext>
            </a:extLst>
          </p:cNvPr>
          <p:cNvSpPr/>
          <p:nvPr/>
        </p:nvSpPr>
        <p:spPr>
          <a:xfrm>
            <a:off x="4939120" y="1831096"/>
            <a:ext cx="2503820" cy="2503819"/>
          </a:xfrm>
          <a:prstGeom prst="ellipse">
            <a:avLst/>
          </a:prstGeom>
          <a:noFill/>
          <a:ln w="9525" cap="flat" cmpd="sng">
            <a:solidFill>
              <a:schemeClr val="accent5"/>
            </a:solidFill>
            <a:prstDash val="solid"/>
            <a:round/>
            <a:headEnd type="none" w="sm" len="sm"/>
            <a:tailEnd type="none" w="sm" len="sm"/>
          </a:ln>
        </p:spPr>
        <p:txBody>
          <a:bodyPr spcFirstLastPara="1" wrap="square" lIns="0" tIns="216000" rIns="0" bIns="91425" anchor="t" anchorCtr="0">
            <a:noAutofit/>
          </a:bodyPr>
          <a:lstStyle/>
          <a:p>
            <a:pPr marL="0" lvl="0" indent="0" algn="ctr" rtl="0">
              <a:spcBef>
                <a:spcPts val="0"/>
              </a:spcBef>
              <a:spcAft>
                <a:spcPts val="600"/>
              </a:spcAft>
              <a:buNone/>
            </a:pPr>
            <a:endParaRPr lang="en-HK" altLang="zh-TW" sz="1050" b="1" u="sng" dirty="0">
              <a:solidFill>
                <a:schemeClr val="accent3"/>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a:p>
            <a:pPr marL="0" lvl="0" indent="0" algn="ctr" rtl="0">
              <a:spcBef>
                <a:spcPts val="0"/>
              </a:spcBef>
              <a:spcAft>
                <a:spcPts val="600"/>
              </a:spcAft>
              <a:buNone/>
            </a:pPr>
            <a:r>
              <a:rPr lang="zh-TW" altLang="en-US" b="1" u="sng" dirty="0">
                <a:solidFill>
                  <a:schemeClr val="accent3"/>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rPr>
              <a:t>意識提升：</a:t>
            </a:r>
            <a:endParaRPr lang="en-HK" altLang="zh-TW" b="1" u="sng" dirty="0">
              <a:solidFill>
                <a:schemeClr val="accent3"/>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a:p>
            <a:pPr marL="0" lvl="0" indent="0" algn="ctr" rtl="0">
              <a:spcBef>
                <a:spcPts val="0"/>
              </a:spcBef>
              <a:spcAft>
                <a:spcPts val="600"/>
              </a:spcAft>
              <a:buNone/>
            </a:pPr>
            <a:r>
              <a:rPr lang="zh-TW" altLang="en-US" i="1" dirty="0">
                <a:solidFill>
                  <a:schemeClr val="accent3"/>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rPr>
              <a:t>從善出發，賦權投資者</a:t>
            </a:r>
            <a:endParaRPr lang="en-US" i="1" dirty="0">
              <a:solidFill>
                <a:schemeClr val="accent3"/>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p:txBody>
      </p:sp>
      <p:sp>
        <p:nvSpPr>
          <p:cNvPr id="35" name="Google Shape;1422;p26">
            <a:extLst>
              <a:ext uri="{FF2B5EF4-FFF2-40B4-BE49-F238E27FC236}">
                <a16:creationId xmlns:a16="http://schemas.microsoft.com/office/drawing/2014/main" id="{CD487B8D-FAB1-4E31-FCBA-510EDDAEA4BB}"/>
              </a:ext>
            </a:extLst>
          </p:cNvPr>
          <p:cNvSpPr/>
          <p:nvPr/>
        </p:nvSpPr>
        <p:spPr>
          <a:xfrm>
            <a:off x="6023984" y="3645637"/>
            <a:ext cx="2503820" cy="2503819"/>
          </a:xfrm>
          <a:prstGeom prst="ellipse">
            <a:avLst/>
          </a:prstGeom>
          <a:noFill/>
          <a:ln w="9525" cap="flat" cmpd="sng">
            <a:solidFill>
              <a:schemeClr val="accent5"/>
            </a:solidFill>
            <a:prstDash val="solid"/>
            <a:round/>
            <a:headEnd type="none" w="sm" len="sm"/>
            <a:tailEnd type="none" w="sm" len="sm"/>
          </a:ln>
        </p:spPr>
        <p:txBody>
          <a:bodyPr spcFirstLastPara="1" wrap="square" lIns="0" tIns="216000" rIns="0" bIns="91425" anchor="ctr" anchorCtr="0">
            <a:noAutofit/>
          </a:bodyPr>
          <a:lstStyle/>
          <a:p>
            <a:pPr marL="0" lvl="0" indent="0" algn="ctr" rtl="0">
              <a:spcBef>
                <a:spcPts val="0"/>
              </a:spcBef>
              <a:spcAft>
                <a:spcPts val="600"/>
              </a:spcAft>
              <a:buNone/>
            </a:pPr>
            <a:r>
              <a:rPr lang="zh-TW" altLang="en-US" b="1" u="sng" dirty="0">
                <a:solidFill>
                  <a:schemeClr val="accent5"/>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rPr>
              <a:t>激勵影響力：</a:t>
            </a:r>
            <a:endParaRPr lang="en-HK" altLang="zh-TW" b="1" u="sng" dirty="0">
              <a:solidFill>
                <a:schemeClr val="accent5"/>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a:p>
            <a:pPr marL="0" lvl="0" indent="0" algn="ctr" rtl="0">
              <a:spcBef>
                <a:spcPts val="0"/>
              </a:spcBef>
              <a:spcAft>
                <a:spcPts val="600"/>
              </a:spcAft>
              <a:buNone/>
            </a:pPr>
            <a:r>
              <a:rPr lang="zh-TW" altLang="en-US" i="1" dirty="0">
                <a:solidFill>
                  <a:schemeClr val="accent5"/>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rPr>
              <a:t>營造有利環境，助力影響力投資</a:t>
            </a:r>
            <a:endParaRPr lang="en-US" i="1" dirty="0">
              <a:solidFill>
                <a:schemeClr val="accent5"/>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p:txBody>
      </p:sp>
      <p:sp>
        <p:nvSpPr>
          <p:cNvPr id="36" name="Google Shape;1423;p26">
            <a:extLst>
              <a:ext uri="{FF2B5EF4-FFF2-40B4-BE49-F238E27FC236}">
                <a16:creationId xmlns:a16="http://schemas.microsoft.com/office/drawing/2014/main" id="{A93B7E97-568A-2B22-6DBD-9BBF6427EECD}"/>
              </a:ext>
            </a:extLst>
          </p:cNvPr>
          <p:cNvSpPr/>
          <p:nvPr/>
        </p:nvSpPr>
        <p:spPr>
          <a:xfrm>
            <a:off x="3911900" y="3636210"/>
            <a:ext cx="2503820" cy="2503819"/>
          </a:xfrm>
          <a:prstGeom prst="ellipse">
            <a:avLst/>
          </a:prstGeom>
          <a:noFill/>
          <a:ln w="9525" cap="flat" cmpd="sng">
            <a:solidFill>
              <a:schemeClr val="accent5"/>
            </a:solidFill>
            <a:prstDash val="solid"/>
            <a:round/>
            <a:headEnd type="none" w="sm" len="sm"/>
            <a:tailEnd type="none" w="sm" len="sm"/>
          </a:ln>
        </p:spPr>
        <p:txBody>
          <a:bodyPr spcFirstLastPara="1" wrap="square" lIns="0" tIns="180000" rIns="0" bIns="91425" anchor="ctr" anchorCtr="0">
            <a:noAutofit/>
          </a:bodyPr>
          <a:lstStyle/>
          <a:p>
            <a:pPr marL="0" lvl="0" indent="0" algn="ctr" rtl="0">
              <a:spcBef>
                <a:spcPts val="0"/>
              </a:spcBef>
              <a:spcAft>
                <a:spcPts val="600"/>
              </a:spcAft>
              <a:buNone/>
            </a:pPr>
            <a:r>
              <a:rPr lang="zh-TW" altLang="en-US" b="1" u="sng" dirty="0">
                <a:solidFill>
                  <a:schemeClr val="accent4"/>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rPr>
              <a:t>能力建設：</a:t>
            </a:r>
            <a:endParaRPr lang="en-HK" altLang="zh-TW" b="1" u="sng" dirty="0">
              <a:solidFill>
                <a:schemeClr val="accent4"/>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a:p>
            <a:pPr marL="0" lvl="0" indent="0" algn="ctr" rtl="0">
              <a:spcBef>
                <a:spcPts val="0"/>
              </a:spcBef>
              <a:spcAft>
                <a:spcPts val="600"/>
              </a:spcAft>
              <a:buNone/>
            </a:pPr>
            <a:r>
              <a:rPr lang="zh-TW" altLang="en-US" i="1" dirty="0">
                <a:solidFill>
                  <a:schemeClr val="accent4"/>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rPr>
              <a:t>多管齊下，加強教育</a:t>
            </a:r>
            <a:endParaRPr lang="en-US" i="1" dirty="0">
              <a:solidFill>
                <a:schemeClr val="accent4"/>
              </a:solidFill>
              <a:latin typeface="Microsoft JhengHei" panose="020B0604030504040204" pitchFamily="34" charset="-120"/>
              <a:ea typeface="Microsoft JhengHei" panose="020B0604030504040204" pitchFamily="34" charset="-120"/>
              <a:cs typeface="Arial" panose="020B0604020202020204" pitchFamily="34" charset="0"/>
              <a:sym typeface="Montserrat Light"/>
            </a:endParaRPr>
          </a:p>
        </p:txBody>
      </p:sp>
      <p:sp>
        <p:nvSpPr>
          <p:cNvPr id="37" name="Google Shape;1425;p26">
            <a:extLst>
              <a:ext uri="{FF2B5EF4-FFF2-40B4-BE49-F238E27FC236}">
                <a16:creationId xmlns:a16="http://schemas.microsoft.com/office/drawing/2014/main" id="{1B6F306B-9C0C-350D-BB87-EC3BE0A27F1B}"/>
              </a:ext>
            </a:extLst>
          </p:cNvPr>
          <p:cNvSpPr txBox="1"/>
          <p:nvPr/>
        </p:nvSpPr>
        <p:spPr>
          <a:xfrm>
            <a:off x="1559413" y="1226777"/>
            <a:ext cx="9091918" cy="52187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300" b="1" i="1" u="sng" dirty="0">
                <a:solidFill>
                  <a:srgbClr val="B00B2D"/>
                </a:solidFill>
                <a:latin typeface="Microsoft JhengHei" panose="020B0604030504040204" pitchFamily="34" charset="-120"/>
                <a:ea typeface="Microsoft JhengHei" panose="020B0604030504040204" pitchFamily="34" charset="-120"/>
                <a:cs typeface="Arial" panose="020B0604020202090204"/>
              </a:rPr>
              <a:t>構建生態系統 促進香港影響力投資蓬勃發展</a:t>
            </a:r>
            <a:endParaRPr lang="en-US" sz="2300" b="1" i="1" u="sng" dirty="0">
              <a:solidFill>
                <a:srgbClr val="B00B2D"/>
              </a:solidFill>
              <a:latin typeface="Microsoft JhengHei" panose="020B0604030504040204" pitchFamily="34" charset="-120"/>
              <a:ea typeface="Microsoft JhengHei" panose="020B0604030504040204" pitchFamily="34" charset="-120"/>
              <a:cs typeface="Arial" panose="020B0604020202090204"/>
              <a:sym typeface="Montserrat Light"/>
            </a:endParaRPr>
          </a:p>
        </p:txBody>
      </p:sp>
      <p:sp>
        <p:nvSpPr>
          <p:cNvPr id="39" name="Google Shape;1427;p26">
            <a:extLst>
              <a:ext uri="{FF2B5EF4-FFF2-40B4-BE49-F238E27FC236}">
                <a16:creationId xmlns:a16="http://schemas.microsoft.com/office/drawing/2014/main" id="{2F1AED86-5CF7-8164-D35D-CF12A131A1D1}"/>
              </a:ext>
            </a:extLst>
          </p:cNvPr>
          <p:cNvSpPr txBox="1"/>
          <p:nvPr/>
        </p:nvSpPr>
        <p:spPr>
          <a:xfrm>
            <a:off x="194757" y="3796111"/>
            <a:ext cx="3328162" cy="2184016"/>
          </a:xfrm>
          <a:prstGeom prst="rect">
            <a:avLst/>
          </a:prstGeom>
          <a:noFill/>
          <a:ln>
            <a:noFill/>
          </a:ln>
        </p:spPr>
        <p:txBody>
          <a:bodyPr spcFirstLastPara="1" wrap="square" lIns="36000" tIns="91425" rIns="36000" bIns="91425" anchor="ctr" anchorCtr="0">
            <a:noAutofit/>
          </a:bodyPr>
          <a:lstStyle/>
          <a:p>
            <a:pPr marL="342900" lvl="0" indent="-342900" rtl="0">
              <a:lnSpc>
                <a:spcPct val="100000"/>
              </a:lnSpc>
              <a:spcBef>
                <a:spcPts val="0"/>
              </a:spcBef>
              <a:spcAft>
                <a:spcPts val="600"/>
              </a:spcAft>
              <a:buClr>
                <a:schemeClr val="dk1"/>
              </a:buClr>
              <a:buSzPts val="1100"/>
              <a:buFont typeface="+mj-lt"/>
              <a:buAutoNum type="arabicPeriod"/>
            </a:pPr>
            <a:r>
              <a:rPr lang="zh-TW" alt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加強投資者教育，賦能零售投資</a:t>
            </a:r>
            <a:endParaRPr lang="en-HK" altLang="zh-TW"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a:p>
            <a:pPr marL="342900" lvl="0" indent="-342900" rtl="0">
              <a:lnSpc>
                <a:spcPct val="100000"/>
              </a:lnSpc>
              <a:spcBef>
                <a:spcPts val="0"/>
              </a:spcBef>
              <a:spcAft>
                <a:spcPts val="600"/>
              </a:spcAft>
              <a:buClr>
                <a:schemeClr val="dk1"/>
              </a:buClr>
              <a:buSzPts val="1100"/>
              <a:buFont typeface="+mj-lt"/>
              <a:buAutoNum type="arabicPeriod"/>
            </a:pPr>
            <a:r>
              <a:rPr lang="zh-TW" alt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透過攜手合作及行業參與，豐富資產擁有人的專業知識</a:t>
            </a:r>
            <a:endParaRPr lang="en-HK" altLang="zh-TW"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a:p>
            <a:pPr marL="342900" lvl="0" indent="-342900" rtl="0">
              <a:lnSpc>
                <a:spcPct val="100000"/>
              </a:lnSpc>
              <a:spcBef>
                <a:spcPts val="0"/>
              </a:spcBef>
              <a:spcAft>
                <a:spcPts val="600"/>
              </a:spcAft>
              <a:buClr>
                <a:schemeClr val="dk1"/>
              </a:buClr>
              <a:buSzPts val="1100"/>
              <a:buFont typeface="+mj-lt"/>
              <a:buAutoNum type="arabicPeriod"/>
            </a:pPr>
            <a:r>
              <a:rPr lang="zh-TW" alt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藉助大學教育，盡早培育人才</a:t>
            </a:r>
            <a:endParaRPr lang="es-E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sp>
        <p:nvSpPr>
          <p:cNvPr id="40" name="Google Shape;1428;p26">
            <a:extLst>
              <a:ext uri="{FF2B5EF4-FFF2-40B4-BE49-F238E27FC236}">
                <a16:creationId xmlns:a16="http://schemas.microsoft.com/office/drawing/2014/main" id="{705E6EDF-F4A8-28DE-AD76-FF83607361CD}"/>
              </a:ext>
            </a:extLst>
          </p:cNvPr>
          <p:cNvSpPr txBox="1"/>
          <p:nvPr/>
        </p:nvSpPr>
        <p:spPr>
          <a:xfrm>
            <a:off x="9372619" y="4273458"/>
            <a:ext cx="2531872" cy="1251687"/>
          </a:xfrm>
          <a:prstGeom prst="rect">
            <a:avLst/>
          </a:prstGeom>
          <a:noFill/>
          <a:ln>
            <a:noFill/>
          </a:ln>
        </p:spPr>
        <p:txBody>
          <a:bodyPr spcFirstLastPara="1" wrap="square" lIns="91425" tIns="91425" rIns="0" bIns="91425" anchor="ctr" anchorCtr="0">
            <a:noAutofit/>
          </a:bodyPr>
          <a:lstStyle/>
          <a:p>
            <a:pPr marL="342900" lvl="0" indent="-342900" algn="l" rtl="0">
              <a:lnSpc>
                <a:spcPct val="100000"/>
              </a:lnSpc>
              <a:spcBef>
                <a:spcPts val="0"/>
              </a:spcBef>
              <a:spcAft>
                <a:spcPts val="600"/>
              </a:spcAft>
              <a:buClr>
                <a:schemeClr val="dk1"/>
              </a:buClr>
              <a:buSzPts val="1100"/>
              <a:buFont typeface="+mj-lt"/>
              <a:buAutoNum type="arabicPeriod"/>
            </a:pPr>
            <a:r>
              <a:rPr lang="zh-TW" alt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放寬設立條件</a:t>
            </a:r>
            <a:endParaRPr lang="en-HK" altLang="zh-TW"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a:p>
            <a:pPr marL="342900" lvl="0" indent="-342900" algn="l" rtl="0">
              <a:lnSpc>
                <a:spcPct val="100000"/>
              </a:lnSpc>
              <a:spcBef>
                <a:spcPts val="0"/>
              </a:spcBef>
              <a:spcAft>
                <a:spcPts val="600"/>
              </a:spcAft>
              <a:buClr>
                <a:schemeClr val="dk1"/>
              </a:buClr>
              <a:buSzPts val="1100"/>
              <a:buFont typeface="+mj-lt"/>
              <a:buAutoNum type="arabicPeriod"/>
            </a:pPr>
            <a:r>
              <a:rPr lang="zh-TW" alt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鼓勵投資有的放矢</a:t>
            </a:r>
            <a:endParaRPr 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sp>
        <p:nvSpPr>
          <p:cNvPr id="41" name="Google Shape;1429;p26">
            <a:extLst>
              <a:ext uri="{FF2B5EF4-FFF2-40B4-BE49-F238E27FC236}">
                <a16:creationId xmlns:a16="http://schemas.microsoft.com/office/drawing/2014/main" id="{1D35A501-6773-60FD-590B-EF748BC65DDE}"/>
              </a:ext>
            </a:extLst>
          </p:cNvPr>
          <p:cNvSpPr txBox="1"/>
          <p:nvPr/>
        </p:nvSpPr>
        <p:spPr>
          <a:xfrm>
            <a:off x="8518265" y="2299086"/>
            <a:ext cx="3376799" cy="1567837"/>
          </a:xfrm>
          <a:prstGeom prst="rect">
            <a:avLst/>
          </a:prstGeom>
          <a:noFill/>
          <a:ln>
            <a:noFill/>
          </a:ln>
        </p:spPr>
        <p:txBody>
          <a:bodyPr spcFirstLastPara="1" wrap="square" lIns="91425" tIns="91425" rIns="91425" bIns="91425" anchor="ctr" anchorCtr="0">
            <a:noAutofit/>
          </a:bodyPr>
          <a:lstStyle/>
          <a:p>
            <a:pPr marL="342900" lvl="0" indent="-342900" algn="l" rtl="0">
              <a:lnSpc>
                <a:spcPct val="100000"/>
              </a:lnSpc>
              <a:spcBef>
                <a:spcPts val="0"/>
              </a:spcBef>
              <a:spcAft>
                <a:spcPts val="600"/>
              </a:spcAft>
              <a:buClr>
                <a:schemeClr val="dk1"/>
              </a:buClr>
              <a:buSzPts val="1100"/>
              <a:buFont typeface="+mj-lt"/>
              <a:buAutoNum type="arabicPeriod"/>
            </a:pPr>
            <a:r>
              <a:rPr lang="zh-TW" alt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以可持續發展目標為先，鼓勵盡早採用影響力框架</a:t>
            </a:r>
            <a:endParaRPr 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a:p>
            <a:pPr marL="342900" lvl="0" indent="-342900" algn="l" rtl="0">
              <a:lnSpc>
                <a:spcPct val="100000"/>
              </a:lnSpc>
              <a:spcBef>
                <a:spcPts val="0"/>
              </a:spcBef>
              <a:spcAft>
                <a:spcPts val="600"/>
              </a:spcAft>
              <a:buClr>
                <a:schemeClr val="dk1"/>
              </a:buClr>
              <a:buSzPts val="1100"/>
              <a:buFont typeface="+mj-lt"/>
              <a:buAutoNum type="arabicPeriod"/>
            </a:pPr>
            <a:r>
              <a:rPr lang="zh-TW" altLang="en-U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rPr>
              <a:t>政府直接參與以樹立榜樣</a:t>
            </a:r>
            <a:endParaRPr lang="es-ES" sz="1600" dirty="0">
              <a:solidFill>
                <a:schemeClr val="dk2"/>
              </a:solidFill>
              <a:latin typeface="Microsoft JhengHei" panose="020B0604030504040204" pitchFamily="34" charset="-120"/>
              <a:ea typeface="Microsoft JhengHei" panose="020B0604030504040204" pitchFamily="34" charset="-120"/>
              <a:cs typeface="Arial" panose="020B0604020202020204" pitchFamily="34" charset="0"/>
              <a:sym typeface="Raleway Light"/>
            </a:endParaRPr>
          </a:p>
        </p:txBody>
      </p:sp>
      <p:cxnSp>
        <p:nvCxnSpPr>
          <p:cNvPr id="42" name="Google Shape;1430;p26">
            <a:extLst>
              <a:ext uri="{FF2B5EF4-FFF2-40B4-BE49-F238E27FC236}">
                <a16:creationId xmlns:a16="http://schemas.microsoft.com/office/drawing/2014/main" id="{66DFE8D0-32C7-565B-0DA1-04F99589E8C5}"/>
              </a:ext>
            </a:extLst>
          </p:cNvPr>
          <p:cNvCxnSpPr>
            <a:cxnSpLocks/>
            <a:stCxn id="39" idx="3"/>
            <a:endCxn id="36" idx="2"/>
          </p:cNvCxnSpPr>
          <p:nvPr/>
        </p:nvCxnSpPr>
        <p:spPr>
          <a:xfrm>
            <a:off x="3522919" y="4888119"/>
            <a:ext cx="388981" cy="1"/>
          </a:xfrm>
          <a:prstGeom prst="straightConnector1">
            <a:avLst/>
          </a:prstGeom>
          <a:noFill/>
          <a:ln w="9525" cap="flat" cmpd="sng">
            <a:solidFill>
              <a:schemeClr val="accent3"/>
            </a:solidFill>
            <a:prstDash val="solid"/>
            <a:round/>
            <a:headEnd type="none" w="med" len="med"/>
            <a:tailEnd type="diamond" w="med" len="med"/>
          </a:ln>
        </p:spPr>
      </p:cxnSp>
      <p:cxnSp>
        <p:nvCxnSpPr>
          <p:cNvPr id="43" name="Google Shape;1431;p26">
            <a:extLst>
              <a:ext uri="{FF2B5EF4-FFF2-40B4-BE49-F238E27FC236}">
                <a16:creationId xmlns:a16="http://schemas.microsoft.com/office/drawing/2014/main" id="{B1AC0D1A-CF18-4EB1-C7F5-9676BCF400EB}"/>
              </a:ext>
            </a:extLst>
          </p:cNvPr>
          <p:cNvCxnSpPr>
            <a:cxnSpLocks/>
            <a:stCxn id="34" idx="6"/>
            <a:endCxn id="41" idx="1"/>
          </p:cNvCxnSpPr>
          <p:nvPr/>
        </p:nvCxnSpPr>
        <p:spPr>
          <a:xfrm flipV="1">
            <a:off x="7442940" y="3083005"/>
            <a:ext cx="1075325" cy="1"/>
          </a:xfrm>
          <a:prstGeom prst="straightConnector1">
            <a:avLst/>
          </a:prstGeom>
          <a:noFill/>
          <a:ln w="9525" cap="flat" cmpd="sng">
            <a:solidFill>
              <a:schemeClr val="accent3"/>
            </a:solidFill>
            <a:prstDash val="solid"/>
            <a:round/>
            <a:headEnd type="diamond" w="med" len="med"/>
            <a:tailEnd type="none" w="med" len="med"/>
          </a:ln>
        </p:spPr>
      </p:cxnSp>
      <p:cxnSp>
        <p:nvCxnSpPr>
          <p:cNvPr id="44" name="Google Shape;1432;p26">
            <a:extLst>
              <a:ext uri="{FF2B5EF4-FFF2-40B4-BE49-F238E27FC236}">
                <a16:creationId xmlns:a16="http://schemas.microsoft.com/office/drawing/2014/main" id="{7F04BC32-40E8-517F-6FC1-98E56807F6D0}"/>
              </a:ext>
            </a:extLst>
          </p:cNvPr>
          <p:cNvCxnSpPr>
            <a:stCxn id="35" idx="6"/>
            <a:endCxn id="40" idx="1"/>
          </p:cNvCxnSpPr>
          <p:nvPr/>
        </p:nvCxnSpPr>
        <p:spPr>
          <a:xfrm>
            <a:off x="8527804" y="4897547"/>
            <a:ext cx="844815" cy="1755"/>
          </a:xfrm>
          <a:prstGeom prst="straightConnector1">
            <a:avLst/>
          </a:prstGeom>
          <a:noFill/>
          <a:ln w="9525" cap="flat" cmpd="sng">
            <a:solidFill>
              <a:schemeClr val="accent3"/>
            </a:solidFill>
            <a:prstDash val="solid"/>
            <a:round/>
            <a:headEnd type="diamond" w="med" len="med"/>
            <a:tailEnd type="none" w="med" len="med"/>
          </a:ln>
        </p:spPr>
      </p:cxnSp>
      <p:pic>
        <p:nvPicPr>
          <p:cNvPr id="59" name="Picture 58">
            <a:extLst>
              <a:ext uri="{FF2B5EF4-FFF2-40B4-BE49-F238E27FC236}">
                <a16:creationId xmlns:a16="http://schemas.microsoft.com/office/drawing/2014/main" id="{39EBE0B1-2B7E-66C6-05C5-065D11105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866" y="1289450"/>
            <a:ext cx="1380331" cy="1380331"/>
          </a:xfrm>
          <a:prstGeom prst="rect">
            <a:avLst/>
          </a:prstGeom>
        </p:spPr>
      </p:pic>
      <p:pic>
        <p:nvPicPr>
          <p:cNvPr id="60" name="Picture 59">
            <a:extLst>
              <a:ext uri="{FF2B5EF4-FFF2-40B4-BE49-F238E27FC236}">
                <a16:creationId xmlns:a16="http://schemas.microsoft.com/office/drawing/2014/main" id="{C2AF347D-96DD-7D92-F1E8-1E25E0B1E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07" y="2641053"/>
            <a:ext cx="1378800" cy="1378800"/>
          </a:xfrm>
          <a:prstGeom prst="rect">
            <a:avLst/>
          </a:prstGeom>
        </p:spPr>
      </p:pic>
      <p:pic>
        <p:nvPicPr>
          <p:cNvPr id="61" name="Picture 60">
            <a:extLst>
              <a:ext uri="{FF2B5EF4-FFF2-40B4-BE49-F238E27FC236}">
                <a16:creationId xmlns:a16="http://schemas.microsoft.com/office/drawing/2014/main" id="{FC2C3EBD-C9A7-3EAA-FF29-3F2D99471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866" y="4978324"/>
            <a:ext cx="1378800" cy="1378800"/>
          </a:xfrm>
          <a:prstGeom prst="rect">
            <a:avLst/>
          </a:prstGeom>
        </p:spPr>
      </p:pic>
    </p:spTree>
    <p:extLst>
      <p:ext uri="{BB962C8B-B14F-4D97-AF65-F5344CB8AC3E}">
        <p14:creationId xmlns:p14="http://schemas.microsoft.com/office/powerpoint/2010/main" val="158383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0EDCF9-F4ED-E0A2-CCC4-0B6B70BEA207}"/>
              </a:ext>
            </a:extLst>
          </p:cNvPr>
          <p:cNvPicPr>
            <a:picLocks noChangeAspect="1"/>
          </p:cNvPicPr>
          <p:nvPr/>
        </p:nvPicPr>
        <p:blipFill rotWithShape="1">
          <a:blip r:embed="rId3"/>
          <a:srcRect l="6094" t="1458" r="5265"/>
          <a:stretch/>
        </p:blipFill>
        <p:spPr>
          <a:xfrm>
            <a:off x="7835479" y="1069601"/>
            <a:ext cx="4335508" cy="5506163"/>
          </a:xfrm>
          <a:prstGeom prst="rect">
            <a:avLst/>
          </a:prstGeom>
        </p:spPr>
      </p:pic>
      <p:sp>
        <p:nvSpPr>
          <p:cNvPr id="13" name="TextBox 12">
            <a:extLst>
              <a:ext uri="{FF2B5EF4-FFF2-40B4-BE49-F238E27FC236}">
                <a16:creationId xmlns:a16="http://schemas.microsoft.com/office/drawing/2014/main" id="{354B3AB9-4E96-CB76-4FAE-1559E57D0ACA}"/>
              </a:ext>
            </a:extLst>
          </p:cNvPr>
          <p:cNvSpPr txBox="1"/>
          <p:nvPr/>
        </p:nvSpPr>
        <p:spPr>
          <a:xfrm>
            <a:off x="126453" y="1135723"/>
            <a:ext cx="7028492" cy="369332"/>
          </a:xfrm>
          <a:prstGeom prst="rect">
            <a:avLst/>
          </a:prstGeom>
          <a:noFill/>
        </p:spPr>
        <p:txBody>
          <a:bodyPr wrap="square" rtlCol="0">
            <a:spAutoFit/>
          </a:bodyPr>
          <a:lstStyle/>
          <a:p>
            <a:r>
              <a:rPr lang="zh-TW" altLang="en-US" sz="1800" b="1" u="sng" kern="100" dirty="0">
                <a:solidFill>
                  <a:srgbClr val="2F5496"/>
                </a:solidFill>
                <a:effectLst/>
                <a:latin typeface="Microsoft JhengHei" panose="020B0604030504040204" pitchFamily="34" charset="-120"/>
                <a:ea typeface="Microsoft JhengHei" panose="020B0604030504040204" pitchFamily="34" charset="-120"/>
                <a:cs typeface="Times New Roman" panose="02020603050405020304" pitchFamily="18" charset="0"/>
              </a:rPr>
              <a:t>意識提升：從善出發，賦權投資者</a:t>
            </a:r>
            <a:endParaRPr lang="en-HK" u="sng" dirty="0">
              <a:latin typeface="Microsoft JhengHei" panose="020B0604030504040204" pitchFamily="34" charset="-120"/>
              <a:ea typeface="Microsoft JhengHei" panose="020B0604030504040204" pitchFamily="34" charset="-120"/>
            </a:endParaRPr>
          </a:p>
        </p:txBody>
      </p:sp>
      <p:sp>
        <p:nvSpPr>
          <p:cNvPr id="4" name="Title 1">
            <a:extLst>
              <a:ext uri="{FF2B5EF4-FFF2-40B4-BE49-F238E27FC236}">
                <a16:creationId xmlns:a16="http://schemas.microsoft.com/office/drawing/2014/main" id="{FCE41AAD-A430-0DA3-8930-0DAEBF9235E2}"/>
              </a:ext>
            </a:extLst>
          </p:cNvPr>
          <p:cNvSpPr>
            <a:spLocks noGrp="1"/>
          </p:cNvSpPr>
          <p:nvPr>
            <p:ph type="title"/>
          </p:nvPr>
        </p:nvSpPr>
        <p:spPr>
          <a:xfrm>
            <a:off x="239072" y="382004"/>
            <a:ext cx="11139488" cy="369332"/>
          </a:xfrm>
        </p:spPr>
        <p:txBody>
          <a:bodyPr/>
          <a:lstStyle/>
          <a:p>
            <a:r>
              <a:rPr lang="zh-HK" altLang="en-US" sz="2400" dirty="0">
                <a:latin typeface="Microsoft JhengHei" panose="020B0604030504040204" pitchFamily="34" charset="-120"/>
                <a:ea typeface="Microsoft JhengHei" panose="020B0604030504040204" pitchFamily="34" charset="-120"/>
              </a:rPr>
              <a:t>政策建議</a:t>
            </a:r>
            <a:endParaRPr lang="zh-TW" altLang="en-US" sz="2400" dirty="0">
              <a:latin typeface="Microsoft JhengHei" panose="020B0604030504040204" pitchFamily="34" charset="-120"/>
              <a:ea typeface="Microsoft JhengHei" panose="020B0604030504040204" pitchFamily="34" charset="-120"/>
            </a:endParaRPr>
          </a:p>
        </p:txBody>
      </p:sp>
      <p:sp>
        <p:nvSpPr>
          <p:cNvPr id="9" name="TextBox 8">
            <a:extLst>
              <a:ext uri="{FF2B5EF4-FFF2-40B4-BE49-F238E27FC236}">
                <a16:creationId xmlns:a16="http://schemas.microsoft.com/office/drawing/2014/main" id="{28B96CFF-73E8-89C9-E09B-2BC43C0B87B5}"/>
              </a:ext>
            </a:extLst>
          </p:cNvPr>
          <p:cNvSpPr txBox="1"/>
          <p:nvPr/>
        </p:nvSpPr>
        <p:spPr>
          <a:xfrm>
            <a:off x="126453" y="1520110"/>
            <a:ext cx="7174458" cy="369332"/>
          </a:xfrm>
          <a:prstGeom prst="rect">
            <a:avLst/>
          </a:prstGeom>
          <a:noFill/>
        </p:spPr>
        <p:txBody>
          <a:bodyPr wrap="square">
            <a:spAutoFit/>
          </a:bodyPr>
          <a:lstStyle/>
          <a:p>
            <a:pPr marL="285750" indent="-285750">
              <a:buFont typeface="Arial" panose="020B0604020202020204" pitchFamily="34" charset="0"/>
              <a:buChar char="•"/>
            </a:pP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建議 </a:t>
            </a:r>
            <a:r>
              <a:rPr lang="en-US" altLang="zh-TW" b="1" i="1" dirty="0">
                <a:latin typeface="Microsoft JhengHei" panose="020B0604030504040204" pitchFamily="34" charset="-120"/>
                <a:ea typeface="Microsoft JhengHei" panose="020B0604030504040204" pitchFamily="34" charset="-120"/>
                <a:cs typeface="Arial" panose="020B0604020202020204" pitchFamily="34" charset="0"/>
              </a:rPr>
              <a:t>1</a:t>
            </a: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：以可持續發展目標為先，鼓勵盡早採用影響力框架</a:t>
            </a:r>
            <a:endParaRPr lang="en-GB" b="1" i="1"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16" name="TextBox 15">
            <a:extLst>
              <a:ext uri="{FF2B5EF4-FFF2-40B4-BE49-F238E27FC236}">
                <a16:creationId xmlns:a16="http://schemas.microsoft.com/office/drawing/2014/main" id="{D9508D7C-EEC5-DABF-1573-F77104CC3116}"/>
              </a:ext>
            </a:extLst>
          </p:cNvPr>
          <p:cNvSpPr txBox="1"/>
          <p:nvPr/>
        </p:nvSpPr>
        <p:spPr>
          <a:xfrm>
            <a:off x="126452" y="3939383"/>
            <a:ext cx="7174459" cy="369332"/>
          </a:xfrm>
          <a:prstGeom prst="rect">
            <a:avLst/>
          </a:prstGeom>
          <a:noFill/>
        </p:spPr>
        <p:txBody>
          <a:bodyPr wrap="square">
            <a:spAutoFit/>
          </a:bodyPr>
          <a:lstStyle/>
          <a:p>
            <a:pPr marL="285750" indent="-285750">
              <a:buFont typeface="Arial" panose="020B0604020202020204" pitchFamily="34" charset="0"/>
              <a:buChar char="•"/>
            </a:pP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建議 </a:t>
            </a:r>
            <a:r>
              <a:rPr lang="en-US" altLang="zh-TW" b="1" i="1" dirty="0">
                <a:latin typeface="Microsoft JhengHei" panose="020B0604030504040204" pitchFamily="34" charset="-120"/>
                <a:ea typeface="Microsoft JhengHei" panose="020B0604030504040204" pitchFamily="34" charset="-120"/>
                <a:cs typeface="Arial" panose="020B0604020202020204" pitchFamily="34" charset="0"/>
              </a:rPr>
              <a:t>2</a:t>
            </a: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：政府直接參與以樹立榜樣</a:t>
            </a:r>
            <a:endParaRPr lang="en-GB" b="1" i="1"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19" name="TextBox 18">
            <a:extLst>
              <a:ext uri="{FF2B5EF4-FFF2-40B4-BE49-F238E27FC236}">
                <a16:creationId xmlns:a16="http://schemas.microsoft.com/office/drawing/2014/main" id="{F078E683-17B0-A1D9-FC0F-FA4A28F1A9F9}"/>
              </a:ext>
            </a:extLst>
          </p:cNvPr>
          <p:cNvSpPr txBox="1"/>
          <p:nvPr/>
        </p:nvSpPr>
        <p:spPr>
          <a:xfrm>
            <a:off x="424531" y="2158155"/>
            <a:ext cx="7174458" cy="1323439"/>
          </a:xfrm>
          <a:prstGeom prst="rect">
            <a:avLst/>
          </a:prstGeom>
          <a:noFill/>
        </p:spPr>
        <p:txBody>
          <a:bodyPr wrap="square">
            <a:spAutoFit/>
          </a:bodyPr>
          <a:lstStyle/>
          <a:p>
            <a:pPr marL="285750" indent="-285750">
              <a:buFont typeface="Courier New" panose="02070309020205020404" pitchFamily="49" charset="0"/>
              <a:buChar char="o"/>
            </a:pPr>
            <a:r>
              <a:rPr lang="zh-TW" altLang="en-US"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rPr>
              <a:t>將相關的可持續發展國際框架</a:t>
            </a:r>
            <a:r>
              <a:rPr lang="zh-CN" altLang="en-US"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rPr>
              <a:t>的</a:t>
            </a:r>
            <a:r>
              <a:rPr lang="zh-TW" altLang="en-US"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rPr>
              <a:t>（特別是可持續發展目標）列為優先項目，是重要的要素之一。</a:t>
            </a:r>
            <a:endParaRPr lang="en-HK" altLang="zh-TW"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buFont typeface="Courier New" panose="02070309020205020404" pitchFamily="49" charset="0"/>
              <a:buChar char="o"/>
            </a:pPr>
            <a:r>
              <a:rPr lang="zh-TW" altLang="en-US"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為充分發揮影響力及促進有意義的變革，除完全依賴優先處理可持續發展目標外，相關公共持份者宜考慮盡早推動影響力框架在投資者早期決策流程中的採用及納入。</a:t>
            </a:r>
            <a:endParaRPr lang="en-GB"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23" name="TextBox 22">
            <a:extLst>
              <a:ext uri="{FF2B5EF4-FFF2-40B4-BE49-F238E27FC236}">
                <a16:creationId xmlns:a16="http://schemas.microsoft.com/office/drawing/2014/main" id="{9303EB17-A19B-CEA7-1050-95EA3B9054DA}"/>
              </a:ext>
            </a:extLst>
          </p:cNvPr>
          <p:cNvSpPr txBox="1"/>
          <p:nvPr/>
        </p:nvSpPr>
        <p:spPr>
          <a:xfrm>
            <a:off x="424531" y="4550526"/>
            <a:ext cx="7174458" cy="1349087"/>
          </a:xfrm>
          <a:prstGeom prst="rect">
            <a:avLst/>
          </a:prstGeom>
          <a:noFill/>
        </p:spPr>
        <p:txBody>
          <a:bodyPr wrap="square">
            <a:spAutoFit/>
          </a:bodyPr>
          <a:lstStyle/>
          <a:p>
            <a:pPr marL="285750" indent="-285750">
              <a:spcAft>
                <a:spcPts val="200"/>
              </a:spcAft>
              <a:buFont typeface="Courier New" panose="02070309020205020404" pitchFamily="49" charset="0"/>
              <a:buChar char="o"/>
            </a:pPr>
            <a:r>
              <a:rPr lang="zh-TW" altLang="en-US" sz="16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港投公司可在投資組合中專門配置一部分契合可持續發展目標的影響力投資。</a:t>
            </a:r>
            <a:r>
              <a:rPr lang="en-US" sz="16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 </a:t>
            </a:r>
            <a:r>
              <a:rPr lang="zh-TW" altLang="en-US" sz="16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透過發揮主導作用，港投公司</a:t>
            </a:r>
            <a:r>
              <a:rPr lang="zh-CN" altLang="en-US" sz="16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能帶領市場</a:t>
            </a:r>
            <a:r>
              <a:rPr lang="zh-TW" altLang="en-US" sz="16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rPr>
              <a:t>，為初入影響力投資領域的投資者提供寶貴指導。</a:t>
            </a:r>
            <a:endParaRPr lang="en-HK" altLang="zh-TW" sz="16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spcAft>
                <a:spcPts val="200"/>
              </a:spcAft>
              <a:buFont typeface="Courier New" panose="02070309020205020404" pitchFamily="49" charset="0"/>
              <a:buChar char="o"/>
            </a:pPr>
            <a:r>
              <a:rPr lang="zh-TW" altLang="en-US" sz="1600" kern="100" dirty="0">
                <a:solidFill>
                  <a:srgbClr val="505046"/>
                </a:solidFill>
                <a:latin typeface="Microsoft JhengHei" panose="020B0604030504040204" pitchFamily="34" charset="-120"/>
                <a:ea typeface="Microsoft JhengHei" panose="020B0604030504040204" pitchFamily="34" charset="-120"/>
              </a:rPr>
              <a:t>政府可建立公私合作夥伴關係，攜手重視影響力的組織，推動在契合可持續發展目標的領域進行投資。</a:t>
            </a:r>
            <a:endParaRPr lang="en-GB" sz="1600" dirty="0">
              <a:solidFill>
                <a:srgbClr val="505046"/>
              </a:solidFill>
              <a:latin typeface="Microsoft JhengHei" panose="020B0604030504040204" pitchFamily="34" charset="-12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4588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F5453D4-D6E4-78F1-C03B-3BF8A4C9DF1E}"/>
              </a:ext>
            </a:extLst>
          </p:cNvPr>
          <p:cNvSpPr txBox="1"/>
          <p:nvPr/>
        </p:nvSpPr>
        <p:spPr>
          <a:xfrm>
            <a:off x="4228374" y="1122576"/>
            <a:ext cx="7963626" cy="369332"/>
          </a:xfrm>
          <a:prstGeom prst="rect">
            <a:avLst/>
          </a:prstGeom>
          <a:noFill/>
        </p:spPr>
        <p:txBody>
          <a:bodyPr wrap="square" rtlCol="0">
            <a:spAutoFit/>
          </a:bodyPr>
          <a:lstStyle/>
          <a:p>
            <a:pPr lvl="0">
              <a:spcBef>
                <a:spcPts val="200"/>
              </a:spcBef>
            </a:pPr>
            <a:r>
              <a:rPr lang="zh-TW" altLang="en-US" sz="1800" b="1" u="sng" kern="100" dirty="0">
                <a:solidFill>
                  <a:srgbClr val="2F5496"/>
                </a:solidFill>
                <a:effectLst/>
                <a:latin typeface="Microsoft JhengHei" panose="020B0604030504040204" pitchFamily="34" charset="-120"/>
                <a:ea typeface="Microsoft JhengHei" panose="020B0604030504040204" pitchFamily="34" charset="-120"/>
                <a:cs typeface="Times New Roman" panose="02020603050405020304" pitchFamily="18" charset="0"/>
              </a:rPr>
              <a:t>能力建設：多管齊下，加強教育</a:t>
            </a:r>
            <a:endParaRPr lang="en-HK" u="sng" dirty="0">
              <a:latin typeface="Microsoft JhengHei" panose="020B0604030504040204" pitchFamily="34" charset="-120"/>
              <a:ea typeface="Microsoft JhengHei" panose="020B0604030504040204" pitchFamily="34" charset="-120"/>
            </a:endParaRPr>
          </a:p>
        </p:txBody>
      </p:sp>
      <p:sp>
        <p:nvSpPr>
          <p:cNvPr id="4" name="Title 1">
            <a:extLst>
              <a:ext uri="{FF2B5EF4-FFF2-40B4-BE49-F238E27FC236}">
                <a16:creationId xmlns:a16="http://schemas.microsoft.com/office/drawing/2014/main" id="{FCE41AAD-A430-0DA3-8930-0DAEBF9235E2}"/>
              </a:ext>
            </a:extLst>
          </p:cNvPr>
          <p:cNvSpPr>
            <a:spLocks noGrp="1"/>
          </p:cNvSpPr>
          <p:nvPr>
            <p:ph type="title"/>
          </p:nvPr>
        </p:nvSpPr>
        <p:spPr>
          <a:xfrm>
            <a:off x="239072" y="382004"/>
            <a:ext cx="11139488" cy="369332"/>
          </a:xfrm>
        </p:spPr>
        <p:txBody>
          <a:bodyPr/>
          <a:lstStyle/>
          <a:p>
            <a:r>
              <a:rPr lang="zh-HK" altLang="en-US" sz="2400" dirty="0">
                <a:latin typeface="Microsoft JhengHei" panose="020B0604030504040204" pitchFamily="34" charset="-120"/>
                <a:ea typeface="Microsoft JhengHei" panose="020B0604030504040204" pitchFamily="34" charset="-120"/>
              </a:rPr>
              <a:t>政策建議</a:t>
            </a:r>
            <a:endParaRPr lang="zh-TW" altLang="en-US" sz="2400" dirty="0">
              <a:latin typeface="Microsoft JhengHei" panose="020B0604030504040204" pitchFamily="34" charset="-120"/>
              <a:ea typeface="Microsoft JhengHei" panose="020B0604030504040204" pitchFamily="34" charset="-120"/>
            </a:endParaRPr>
          </a:p>
        </p:txBody>
      </p:sp>
      <p:pic>
        <p:nvPicPr>
          <p:cNvPr id="1026" name="Picture 2">
            <a:extLst>
              <a:ext uri="{FF2B5EF4-FFF2-40B4-BE49-F238E27FC236}">
                <a16:creationId xmlns:a16="http://schemas.microsoft.com/office/drawing/2014/main" id="{0B7369AA-2E82-1DE9-54AC-4637EE77F2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2" r="12724"/>
          <a:stretch/>
        </p:blipFill>
        <p:spPr bwMode="auto">
          <a:xfrm>
            <a:off x="0" y="1075441"/>
            <a:ext cx="4228374" cy="54761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F72D49-1E7D-9DBF-39C2-79DD2F6C78AE}"/>
              </a:ext>
            </a:extLst>
          </p:cNvPr>
          <p:cNvSpPr txBox="1"/>
          <p:nvPr/>
        </p:nvSpPr>
        <p:spPr>
          <a:xfrm>
            <a:off x="4228374" y="1501025"/>
            <a:ext cx="7828508" cy="369332"/>
          </a:xfrm>
          <a:prstGeom prst="rect">
            <a:avLst/>
          </a:prstGeom>
          <a:noFill/>
        </p:spPr>
        <p:txBody>
          <a:bodyPr wrap="square">
            <a:spAutoFit/>
          </a:bodyPr>
          <a:lstStyle/>
          <a:p>
            <a:pPr marL="285750" indent="-285750">
              <a:buFont typeface="Arial" panose="020B0604020202020204" pitchFamily="34" charset="0"/>
              <a:buChar char="•"/>
            </a:pP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建議 </a:t>
            </a:r>
            <a:r>
              <a:rPr lang="en-US" altLang="zh-TW" b="1" i="1" dirty="0">
                <a:latin typeface="Microsoft JhengHei" panose="020B0604030504040204" pitchFamily="34" charset="-120"/>
                <a:ea typeface="Microsoft JhengHei" panose="020B0604030504040204" pitchFamily="34" charset="-120"/>
                <a:cs typeface="Arial" panose="020B0604020202020204" pitchFamily="34" charset="0"/>
              </a:rPr>
              <a:t>3</a:t>
            </a: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：加強投資者教育，賦能零售投資者</a:t>
            </a:r>
            <a:endParaRPr lang="en-GB" b="1" i="1"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3" name="TextBox 2">
            <a:extLst>
              <a:ext uri="{FF2B5EF4-FFF2-40B4-BE49-F238E27FC236}">
                <a16:creationId xmlns:a16="http://schemas.microsoft.com/office/drawing/2014/main" id="{27E32F2B-385F-CCE3-9C8F-9288D5DA25B4}"/>
              </a:ext>
            </a:extLst>
          </p:cNvPr>
          <p:cNvSpPr txBox="1"/>
          <p:nvPr/>
        </p:nvSpPr>
        <p:spPr>
          <a:xfrm>
            <a:off x="4542830" y="1899902"/>
            <a:ext cx="7344370" cy="830997"/>
          </a:xfrm>
          <a:prstGeom prst="rect">
            <a:avLst/>
          </a:prstGeom>
          <a:noFill/>
        </p:spPr>
        <p:txBody>
          <a:bodyPr wrap="square">
            <a:spAutoFit/>
          </a:bodyPr>
          <a:lstStyle/>
          <a:p>
            <a:pPr marL="285750" indent="-285750">
              <a:buFont typeface="Courier New" panose="02070309020205020404" pitchFamily="49" charset="0"/>
              <a:buChar char="o"/>
            </a:pPr>
            <a:r>
              <a:rPr lang="zh-TW" altLang="en-US" sz="1600" kern="1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投委會可拓展資源，設置聚焦影響力投資的專題。透過開發全面的教育課程及線上材料，投委會可提高零售投資者對影響力投資的意識及理解。</a:t>
            </a:r>
            <a:endParaRPr lang="en-US" altLang="zh-TW" sz="1600" kern="1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buFont typeface="Courier New" panose="02070309020205020404" pitchFamily="49" charset="0"/>
              <a:buChar char="o"/>
            </a:pPr>
            <a:r>
              <a:rPr lang="zh-TW" altLang="en-US"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綠色和可持續金融知識中心網站亦可擴充內容，收錄影響力投資相關專題。</a:t>
            </a:r>
            <a:endParaRPr lang="en-GB"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5" name="TextBox 4">
            <a:extLst>
              <a:ext uri="{FF2B5EF4-FFF2-40B4-BE49-F238E27FC236}">
                <a16:creationId xmlns:a16="http://schemas.microsoft.com/office/drawing/2014/main" id="{8F67875D-E800-228E-CBF5-AD73F61D1F49}"/>
              </a:ext>
            </a:extLst>
          </p:cNvPr>
          <p:cNvSpPr txBox="1"/>
          <p:nvPr/>
        </p:nvSpPr>
        <p:spPr>
          <a:xfrm>
            <a:off x="4228374" y="3067144"/>
            <a:ext cx="7828508" cy="369332"/>
          </a:xfrm>
          <a:prstGeom prst="rect">
            <a:avLst/>
          </a:prstGeom>
          <a:noFill/>
        </p:spPr>
        <p:txBody>
          <a:bodyPr wrap="square">
            <a:spAutoFit/>
          </a:bodyPr>
          <a:lstStyle/>
          <a:p>
            <a:pPr marL="285750" indent="-285750">
              <a:buFont typeface="Arial" panose="020B0604020202020204" pitchFamily="34" charset="0"/>
              <a:buChar char="•"/>
            </a:pP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建議 </a:t>
            </a:r>
            <a:r>
              <a:rPr lang="en-US" altLang="zh-TW" b="1" i="1" dirty="0">
                <a:latin typeface="Microsoft JhengHei" panose="020B0604030504040204" pitchFamily="34" charset="-120"/>
                <a:ea typeface="Microsoft JhengHei" panose="020B0604030504040204" pitchFamily="34" charset="-120"/>
                <a:cs typeface="Arial" panose="020B0604020202020204" pitchFamily="34" charset="0"/>
              </a:rPr>
              <a:t>4</a:t>
            </a: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：透過攜手合作及行業參與，豐富資產擁有人的專業知識</a:t>
            </a:r>
            <a:endParaRPr lang="en-GB" b="1" i="1"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6" name="TextBox 5">
            <a:extLst>
              <a:ext uri="{FF2B5EF4-FFF2-40B4-BE49-F238E27FC236}">
                <a16:creationId xmlns:a16="http://schemas.microsoft.com/office/drawing/2014/main" id="{3BE9FE53-30FE-693D-581D-589FD35EF6F4}"/>
              </a:ext>
            </a:extLst>
          </p:cNvPr>
          <p:cNvSpPr txBox="1"/>
          <p:nvPr/>
        </p:nvSpPr>
        <p:spPr>
          <a:xfrm>
            <a:off x="4542830" y="3516821"/>
            <a:ext cx="7344370" cy="1102866"/>
          </a:xfrm>
          <a:prstGeom prst="rect">
            <a:avLst/>
          </a:prstGeom>
          <a:noFill/>
        </p:spPr>
        <p:txBody>
          <a:bodyPr wrap="square">
            <a:spAutoFit/>
          </a:bodyPr>
          <a:lstStyle/>
          <a:p>
            <a:pPr marL="285750" indent="-285750">
              <a:spcAft>
                <a:spcPts val="200"/>
              </a:spcAft>
              <a:buFont typeface="Courier New" panose="02070309020205020404" pitchFamily="49" charset="0"/>
              <a:buChar char="o"/>
            </a:pPr>
            <a:r>
              <a:rPr lang="zh-CN" altLang="en-US"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rPr>
              <a:t>如</a:t>
            </a:r>
            <a:r>
              <a:rPr lang="zh-TW" altLang="en-US"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rPr>
              <a:t>香港財富傳承學院</a:t>
            </a:r>
            <a:r>
              <a:rPr lang="zh-CN" altLang="en-US"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rPr>
              <a:t>及其他平台構建機構</a:t>
            </a:r>
            <a:r>
              <a:rPr lang="zh-TW" altLang="en-US"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rPr>
              <a:t>可組織以影響力投資為主題的教育活動、會議及行業論壇彌合知識差距。</a:t>
            </a:r>
            <a:endParaRPr lang="en-HK" altLang="zh-TW"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spcAft>
                <a:spcPts val="200"/>
              </a:spcAft>
              <a:buFont typeface="Courier New" panose="02070309020205020404" pitchFamily="49" charset="0"/>
              <a:buChar char="o"/>
            </a:pPr>
            <a:r>
              <a:rPr lang="zh-TW" altLang="en-US"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政府可與行業組織、學術機構、影響力投資網絡，以及國際組織緊密合作，開發教育課程、開展研究、展示成功案例及分享影響力投資的最佳實踐。</a:t>
            </a:r>
            <a:endParaRPr lang="en-GB"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7" name="TextBox 6">
            <a:extLst>
              <a:ext uri="{FF2B5EF4-FFF2-40B4-BE49-F238E27FC236}">
                <a16:creationId xmlns:a16="http://schemas.microsoft.com/office/drawing/2014/main" id="{E147D8ED-EB0E-C45B-2617-DB154B88B87B}"/>
              </a:ext>
            </a:extLst>
          </p:cNvPr>
          <p:cNvSpPr txBox="1"/>
          <p:nvPr/>
        </p:nvSpPr>
        <p:spPr>
          <a:xfrm>
            <a:off x="4228374" y="4963436"/>
            <a:ext cx="7828508" cy="369332"/>
          </a:xfrm>
          <a:prstGeom prst="rect">
            <a:avLst/>
          </a:prstGeom>
          <a:noFill/>
        </p:spPr>
        <p:txBody>
          <a:bodyPr wrap="square">
            <a:spAutoFit/>
          </a:bodyPr>
          <a:lstStyle/>
          <a:p>
            <a:pPr marL="285750" indent="-285750">
              <a:buFont typeface="Arial" panose="020B0604020202020204" pitchFamily="34" charset="0"/>
              <a:buChar char="•"/>
            </a:pP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建議 </a:t>
            </a:r>
            <a:r>
              <a:rPr lang="en-US" altLang="zh-TW" b="1" i="1" dirty="0">
                <a:latin typeface="Microsoft JhengHei" panose="020B0604030504040204" pitchFamily="34" charset="-120"/>
                <a:ea typeface="Microsoft JhengHei" panose="020B0604030504040204" pitchFamily="34" charset="-120"/>
                <a:cs typeface="Arial" panose="020B0604020202020204" pitchFamily="34" charset="0"/>
              </a:rPr>
              <a:t>5</a:t>
            </a: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：藉助大學教育，盡早培育人才</a:t>
            </a:r>
            <a:endParaRPr lang="en-GB" b="1" i="1"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8" name="TextBox 7">
            <a:extLst>
              <a:ext uri="{FF2B5EF4-FFF2-40B4-BE49-F238E27FC236}">
                <a16:creationId xmlns:a16="http://schemas.microsoft.com/office/drawing/2014/main" id="{F5259CF5-80C3-3678-22C5-2D4D20977C72}"/>
              </a:ext>
            </a:extLst>
          </p:cNvPr>
          <p:cNvSpPr txBox="1"/>
          <p:nvPr/>
        </p:nvSpPr>
        <p:spPr>
          <a:xfrm>
            <a:off x="4542830" y="5278766"/>
            <a:ext cx="7344370" cy="584775"/>
          </a:xfrm>
          <a:prstGeom prst="rect">
            <a:avLst/>
          </a:prstGeom>
          <a:noFill/>
        </p:spPr>
        <p:txBody>
          <a:bodyPr wrap="square">
            <a:spAutoFit/>
          </a:bodyPr>
          <a:lstStyle/>
          <a:p>
            <a:pPr marL="285750" indent="-285750">
              <a:buFont typeface="Courier New" panose="02070309020205020404" pitchFamily="49" charset="0"/>
              <a:buChar char="o"/>
            </a:pPr>
            <a:r>
              <a:rPr lang="zh-TW" altLang="en-US" sz="1600" kern="100" dirty="0">
                <a:solidFill>
                  <a:srgbClr val="575454"/>
                </a:solidFill>
                <a:effectLst/>
                <a:latin typeface="Microsoft JhengHei" panose="020B0604030504040204" pitchFamily="34" charset="-120"/>
                <a:ea typeface="Microsoft JhengHei" panose="020B0604030504040204" pitchFamily="34" charset="-120"/>
                <a:cs typeface="Arial" panose="020B0604020202020204" pitchFamily="34" charset="0"/>
              </a:rPr>
              <a:t>透過將影響力投資融入金融、商學、經濟及可持續發展等相關學科，大學可為學生裝備必要知識與技能，駕馭持續演變的責任金融及可持續金融格局。</a:t>
            </a:r>
            <a:endParaRPr lang="en-GB"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860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74B3D35-55D3-2570-CB4F-8DE1C67DE840}"/>
              </a:ext>
            </a:extLst>
          </p:cNvPr>
          <p:cNvSpPr txBox="1"/>
          <p:nvPr/>
        </p:nvSpPr>
        <p:spPr>
          <a:xfrm>
            <a:off x="135879" y="1074654"/>
            <a:ext cx="7330150" cy="369332"/>
          </a:xfrm>
          <a:prstGeom prst="rect">
            <a:avLst/>
          </a:prstGeom>
          <a:noFill/>
        </p:spPr>
        <p:txBody>
          <a:bodyPr wrap="square">
            <a:spAutoFit/>
          </a:bodyPr>
          <a:lstStyle/>
          <a:p>
            <a:pPr lvl="0">
              <a:spcBef>
                <a:spcPts val="200"/>
              </a:spcBef>
            </a:pPr>
            <a:r>
              <a:rPr lang="zh-TW" altLang="en-US" b="1" u="sng" kern="100" dirty="0">
                <a:solidFill>
                  <a:srgbClr val="2F5496"/>
                </a:solidFill>
                <a:latin typeface="Microsoft JhengHei" panose="020B0604030504040204" pitchFamily="34" charset="-120"/>
                <a:ea typeface="Microsoft JhengHei" panose="020B0604030504040204" pitchFamily="34" charset="-120"/>
                <a:cs typeface="Times New Roman" panose="02020603050405020304" pitchFamily="18" charset="0"/>
              </a:rPr>
              <a:t>激勵影響力：營造有利環境，助力影響力投資</a:t>
            </a:r>
            <a:endParaRPr lang="en-HK" sz="1800" b="1" u="sng" kern="100" dirty="0">
              <a:solidFill>
                <a:srgbClr val="2F5496"/>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4" name="Title 1">
            <a:extLst>
              <a:ext uri="{FF2B5EF4-FFF2-40B4-BE49-F238E27FC236}">
                <a16:creationId xmlns:a16="http://schemas.microsoft.com/office/drawing/2014/main" id="{FCE41AAD-A430-0DA3-8930-0DAEBF9235E2}"/>
              </a:ext>
            </a:extLst>
          </p:cNvPr>
          <p:cNvSpPr>
            <a:spLocks noGrp="1"/>
          </p:cNvSpPr>
          <p:nvPr>
            <p:ph type="title"/>
          </p:nvPr>
        </p:nvSpPr>
        <p:spPr>
          <a:xfrm>
            <a:off x="239072" y="382004"/>
            <a:ext cx="11139488" cy="369332"/>
          </a:xfrm>
        </p:spPr>
        <p:txBody>
          <a:bodyPr/>
          <a:lstStyle/>
          <a:p>
            <a:r>
              <a:rPr lang="zh-HK" altLang="en-US" sz="2400" dirty="0">
                <a:latin typeface="Microsoft JhengHei" panose="020B0604030504040204" pitchFamily="34" charset="-120"/>
                <a:ea typeface="Microsoft JhengHei" panose="020B0604030504040204" pitchFamily="34" charset="-120"/>
              </a:rPr>
              <a:t>政策建議</a:t>
            </a:r>
            <a:endParaRPr lang="zh-TW" altLang="en-US" sz="2400" dirty="0">
              <a:latin typeface="Microsoft JhengHei" panose="020B0604030504040204" pitchFamily="34" charset="-120"/>
              <a:ea typeface="Microsoft JhengHei" panose="020B0604030504040204" pitchFamily="34" charset="-120"/>
            </a:endParaRPr>
          </a:p>
        </p:txBody>
      </p:sp>
      <p:pic>
        <p:nvPicPr>
          <p:cNvPr id="2050" name="Picture 2" descr="What Is Impact Investing?">
            <a:extLst>
              <a:ext uri="{FF2B5EF4-FFF2-40B4-BE49-F238E27FC236}">
                <a16:creationId xmlns:a16="http://schemas.microsoft.com/office/drawing/2014/main" id="{F5479DDD-F700-F353-9161-644BC1860E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20" r="18852"/>
          <a:stretch/>
        </p:blipFill>
        <p:spPr bwMode="auto">
          <a:xfrm>
            <a:off x="7588577" y="1074654"/>
            <a:ext cx="4600104" cy="54829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50241A-7BE0-1312-FC15-676AAB1292EC}"/>
              </a:ext>
            </a:extLst>
          </p:cNvPr>
          <p:cNvSpPr txBox="1"/>
          <p:nvPr/>
        </p:nvSpPr>
        <p:spPr>
          <a:xfrm>
            <a:off x="0" y="1724305"/>
            <a:ext cx="7828508" cy="369332"/>
          </a:xfrm>
          <a:prstGeom prst="rect">
            <a:avLst/>
          </a:prstGeom>
          <a:noFill/>
        </p:spPr>
        <p:txBody>
          <a:bodyPr wrap="square">
            <a:spAutoFit/>
          </a:bodyPr>
          <a:lstStyle/>
          <a:p>
            <a:pPr marL="285750" indent="-285750">
              <a:buFont typeface="Arial" panose="020B0604020202020204" pitchFamily="34" charset="0"/>
              <a:buChar char="•"/>
            </a:pP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建議 </a:t>
            </a:r>
            <a:r>
              <a:rPr lang="en-US" altLang="zh-TW" b="1" i="1" dirty="0">
                <a:latin typeface="Microsoft JhengHei" panose="020B0604030504040204" pitchFamily="34" charset="-120"/>
                <a:ea typeface="Microsoft JhengHei" panose="020B0604030504040204" pitchFamily="34" charset="-120"/>
                <a:cs typeface="Arial" panose="020B0604020202020204" pitchFamily="34" charset="0"/>
              </a:rPr>
              <a:t>6</a:t>
            </a: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：放寬設立條件</a:t>
            </a:r>
            <a:endParaRPr lang="en-GB" b="1" i="1"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6" name="TextBox 5">
            <a:extLst>
              <a:ext uri="{FF2B5EF4-FFF2-40B4-BE49-F238E27FC236}">
                <a16:creationId xmlns:a16="http://schemas.microsoft.com/office/drawing/2014/main" id="{466639F0-AA00-F316-180F-9D2F529B1A81}"/>
              </a:ext>
            </a:extLst>
          </p:cNvPr>
          <p:cNvSpPr txBox="1"/>
          <p:nvPr/>
        </p:nvSpPr>
        <p:spPr>
          <a:xfrm>
            <a:off x="267158" y="2146824"/>
            <a:ext cx="7344370" cy="1349087"/>
          </a:xfrm>
          <a:prstGeom prst="rect">
            <a:avLst/>
          </a:prstGeom>
          <a:noFill/>
        </p:spPr>
        <p:txBody>
          <a:bodyPr wrap="square">
            <a:spAutoFit/>
          </a:bodyPr>
          <a:lstStyle/>
          <a:p>
            <a:pPr marL="285750" indent="-285750">
              <a:spcAft>
                <a:spcPts val="200"/>
              </a:spcAft>
              <a:buFont typeface="Courier New" panose="02070309020205020404" pitchFamily="49" charset="0"/>
              <a:buChar char="o"/>
            </a:pPr>
            <a:r>
              <a:rPr lang="zh-TW" altLang="en-US" sz="1600" kern="1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為加快影響力投資在香港的發展，相關公共持份者可考慮推出激勵措施，鼓勵在本港成立及註冊影響力投資基金</a:t>
            </a:r>
            <a:r>
              <a:rPr lang="zh-CN" altLang="en-US" sz="1600" kern="1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a:t>
            </a:r>
            <a:endParaRPr lang="en-US" sz="1600" kern="1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endParaRPr>
          </a:p>
          <a:p>
            <a:pPr marL="285750" indent="-285750">
              <a:spcAft>
                <a:spcPts val="200"/>
              </a:spcAft>
              <a:buFont typeface="Courier New" panose="02070309020205020404" pitchFamily="49" charset="0"/>
              <a:buChar char="o"/>
            </a:pPr>
            <a:r>
              <a:rPr lang="zh-TW" altLang="en-US"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政府可提供其他支援措施，鼓勵影響力投資基金的設立。措施可包加快審批程序、相關稅務優惠、適當擴大 </a:t>
            </a:r>
            <a:r>
              <a:rPr lang="en-US" altLang="zh-TW"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ESG </a:t>
            </a:r>
            <a:r>
              <a:rPr lang="zh-TW" altLang="en-US"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基金的定義，以及為基金經理提供專項支援服務，以應對影響力投資的複雜情況。</a:t>
            </a:r>
            <a:endParaRPr lang="en-GB"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7" name="TextBox 6">
            <a:extLst>
              <a:ext uri="{FF2B5EF4-FFF2-40B4-BE49-F238E27FC236}">
                <a16:creationId xmlns:a16="http://schemas.microsoft.com/office/drawing/2014/main" id="{E3F34D3D-DED1-FC19-FBE0-C140BD9A5383}"/>
              </a:ext>
            </a:extLst>
          </p:cNvPr>
          <p:cNvSpPr txBox="1"/>
          <p:nvPr/>
        </p:nvSpPr>
        <p:spPr>
          <a:xfrm>
            <a:off x="0" y="3891998"/>
            <a:ext cx="7828508" cy="369332"/>
          </a:xfrm>
          <a:prstGeom prst="rect">
            <a:avLst/>
          </a:prstGeom>
          <a:noFill/>
        </p:spPr>
        <p:txBody>
          <a:bodyPr wrap="square">
            <a:spAutoFit/>
          </a:bodyPr>
          <a:lstStyle/>
          <a:p>
            <a:pPr marL="285750" indent="-285750">
              <a:buFont typeface="Arial" panose="020B0604020202020204" pitchFamily="34" charset="0"/>
              <a:buChar char="•"/>
            </a:pP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建議 </a:t>
            </a:r>
            <a:r>
              <a:rPr lang="en-US" altLang="zh-TW" b="1" i="1" dirty="0">
                <a:latin typeface="Microsoft JhengHei" panose="020B0604030504040204" pitchFamily="34" charset="-120"/>
                <a:ea typeface="Microsoft JhengHei" panose="020B0604030504040204" pitchFamily="34" charset="-120"/>
                <a:cs typeface="Arial" panose="020B0604020202020204" pitchFamily="34" charset="0"/>
              </a:rPr>
              <a:t>7</a:t>
            </a:r>
            <a:r>
              <a:rPr lang="zh-TW" altLang="en-US" b="1" i="1" dirty="0">
                <a:latin typeface="Microsoft JhengHei" panose="020B0604030504040204" pitchFamily="34" charset="-120"/>
                <a:ea typeface="Microsoft JhengHei" panose="020B0604030504040204" pitchFamily="34" charset="-120"/>
                <a:cs typeface="Arial" panose="020B0604020202020204" pitchFamily="34" charset="0"/>
              </a:rPr>
              <a:t>：鼓勵投資有的放矢</a:t>
            </a:r>
            <a:endParaRPr lang="en-GB" b="1" i="1"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8" name="TextBox 7">
            <a:extLst>
              <a:ext uri="{FF2B5EF4-FFF2-40B4-BE49-F238E27FC236}">
                <a16:creationId xmlns:a16="http://schemas.microsoft.com/office/drawing/2014/main" id="{495F7054-21CE-640F-9EC3-2127E178080F}"/>
              </a:ext>
            </a:extLst>
          </p:cNvPr>
          <p:cNvSpPr txBox="1"/>
          <p:nvPr/>
        </p:nvSpPr>
        <p:spPr>
          <a:xfrm>
            <a:off x="267158" y="4314517"/>
            <a:ext cx="7344370" cy="830997"/>
          </a:xfrm>
          <a:prstGeom prst="rect">
            <a:avLst/>
          </a:prstGeom>
          <a:noFill/>
        </p:spPr>
        <p:txBody>
          <a:bodyPr wrap="square">
            <a:spAutoFit/>
          </a:bodyPr>
          <a:lstStyle/>
          <a:p>
            <a:pPr marL="285750" indent="-285750">
              <a:buFont typeface="Courier New" panose="02070309020205020404" pitchFamily="49" charset="0"/>
              <a:buChar char="o"/>
            </a:pPr>
            <a:r>
              <a:rPr lang="zh-TW" altLang="en-US" sz="1600" kern="1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rPr>
              <a:t>為進一步提升新資本投資者入境計劃的影響力，為香港影響力投資市場注入更多活力，相關公共持份者可考慮將影響力投資與股票及債務證券一併納入獲許投資資產。</a:t>
            </a:r>
            <a:endParaRPr lang="en-GB" sz="1600" dirty="0">
              <a:solidFill>
                <a:srgbClr val="575454"/>
              </a:solidFill>
              <a:latin typeface="Microsoft JhengHei" panose="020B0604030504040204" pitchFamily="34" charset="-12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290956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9AE6-13F6-8EE6-9084-89D89CD8EDAD}"/>
              </a:ext>
            </a:extLst>
          </p:cNvPr>
          <p:cNvSpPr txBox="1">
            <a:spLocks/>
          </p:cNvSpPr>
          <p:nvPr/>
        </p:nvSpPr>
        <p:spPr>
          <a:xfrm>
            <a:off x="368381" y="3213556"/>
            <a:ext cx="11139488" cy="553998"/>
          </a:xfrm>
          <a:prstGeom prst="rect">
            <a:avLst/>
          </a:prstGeom>
        </p:spPr>
        <p:txBody>
          <a:bodyPr wrap="square" lIns="0" tIns="0" rIns="0" bIns="0">
            <a:spAutoFit/>
          </a:bodyPr>
          <a:lstStyle>
            <a:lvl1pPr algn="l" eaLnBrk="1" hangingPunct="1">
              <a:defRPr sz="3200" b="1" i="0">
                <a:solidFill>
                  <a:srgbClr val="B00B2D"/>
                </a:solidFill>
                <a:latin typeface="Arial" panose="020B0604020202090204"/>
                <a:ea typeface="+mj-ea"/>
                <a:cs typeface="Arial" panose="020B0604020202090204"/>
              </a:defRPr>
            </a:lvl1pPr>
          </a:lstStyle>
          <a:p>
            <a:pPr algn="ctr"/>
            <a:r>
              <a:rPr lang="zh-CN" altLang="en-US" sz="3600" kern="0" dirty="0">
                <a:latin typeface="Microsoft JhengHei" panose="020B0604030504040204" pitchFamily="34" charset="-120"/>
                <a:ea typeface="Microsoft JhengHei" panose="020B0604030504040204" pitchFamily="34" charset="-120"/>
              </a:rPr>
              <a:t>謝謝</a:t>
            </a:r>
            <a:endParaRPr lang="zh-TW" altLang="en-US" sz="3600" kern="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74915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91,2,Slide36"/>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iUyVHLYQfG8XdE_ITdHjQ"/>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CG Grid 16:9">
  <a:themeElements>
    <a:clrScheme name="自定义 6">
      <a:dk1>
        <a:srgbClr val="575757"/>
      </a:dk1>
      <a:lt1>
        <a:sysClr val="window" lastClr="FFFFFF"/>
      </a:lt1>
      <a:dk2>
        <a:srgbClr val="6F603B"/>
      </a:dk2>
      <a:lt2>
        <a:srgbClr val="F2F2F2"/>
      </a:lt2>
      <a:accent1>
        <a:srgbClr val="797979"/>
      </a:accent1>
      <a:accent2>
        <a:srgbClr val="C5B691"/>
      </a:accent2>
      <a:accent3>
        <a:srgbClr val="9A7880"/>
      </a:accent3>
      <a:accent4>
        <a:srgbClr val="9BB3AA"/>
      </a:accent4>
      <a:accent5>
        <a:srgbClr val="6E6F73"/>
      </a:accent5>
      <a:accent6>
        <a:srgbClr val="295E7E"/>
      </a:accent6>
      <a:hlink>
        <a:srgbClr val="4F4A37"/>
      </a:hlink>
      <a:folHlink>
        <a:srgbClr val="3C3C3C"/>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defRPr sz="1400" dirty="0">
            <a:latin typeface="微软雅黑" pitchFamily="34" charset="-122"/>
            <a:ea typeface="微软雅黑" pitchFamily="34" charset="-122"/>
          </a:defRPr>
        </a:defPPr>
      </a:lst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spPr>
      <a:bodyPr rot="0" spcFirstLastPara="0" vertOverflow="overflow" horzOverflow="overflow" vert="horz" wrap="square" lIns="91440" tIns="45720" rIns="91440" bIns="45720" numCol="1" spcCol="0" rtlCol="0" fromWordArt="0" anchor="ctr" anchorCtr="0" forceAA="0" compatLnSpc="1">
        <a:noAutofit/>
      </a:bodyPr>
      <a:lstStyle>
        <a:defPPr algn="ctr">
          <a:defRPr sz="1400" dirty="0">
            <a:solidFill>
              <a:srgbClr val="575757"/>
            </a:solidFill>
            <a:latin typeface="微软雅黑" pitchFamily="34" charset="-122"/>
            <a:ea typeface="微软雅黑" pitchFamily="34" charset="-122"/>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e63978d-0e49-4b02-bc01-784fdbc979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6FEB40B8E39439175AF4EC4E829AF" ma:contentTypeVersion="14" ma:contentTypeDescription="Create a new document." ma:contentTypeScope="" ma:versionID="e27ab9055d830978a25fe977ae441014">
  <xsd:schema xmlns:xsd="http://www.w3.org/2001/XMLSchema" xmlns:xs="http://www.w3.org/2001/XMLSchema" xmlns:p="http://schemas.microsoft.com/office/2006/metadata/properties" xmlns:ns3="ae63978d-0e49-4b02-bc01-784fdbc97946" xmlns:ns4="0706e4db-5323-4087-b20c-8c2758d89e94" targetNamespace="http://schemas.microsoft.com/office/2006/metadata/properties" ma:root="true" ma:fieldsID="c018e0d242c24685745333b702fe6046" ns3:_="" ns4:_="">
    <xsd:import namespace="ae63978d-0e49-4b02-bc01-784fdbc97946"/>
    <xsd:import namespace="0706e4db-5323-4087-b20c-8c2758d89e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3978d-0e49-4b02-bc01-784fdbc979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06e4db-5323-4087-b20c-8c2758d89e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91EF0D-64CE-467B-8783-CF47B695A7F3}">
  <ds:schemaRefs>
    <ds:schemaRef ds:uri="http://schemas.microsoft.com/sharepoint/v3/contenttype/forms"/>
  </ds:schemaRefs>
</ds:datastoreItem>
</file>

<file path=customXml/itemProps2.xml><?xml version="1.0" encoding="utf-8"?>
<ds:datastoreItem xmlns:ds="http://schemas.openxmlformats.org/officeDocument/2006/customXml" ds:itemID="{12FA8AC9-E4FC-4329-A7D2-1031E619335E}">
  <ds:schemaRef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0706e4db-5323-4087-b20c-8c2758d89e94"/>
    <ds:schemaRef ds:uri="ae63978d-0e49-4b02-bc01-784fdbc97946"/>
    <ds:schemaRef ds:uri="http://purl.org/dc/terms/"/>
  </ds:schemaRefs>
</ds:datastoreItem>
</file>

<file path=customXml/itemProps3.xml><?xml version="1.0" encoding="utf-8"?>
<ds:datastoreItem xmlns:ds="http://schemas.openxmlformats.org/officeDocument/2006/customXml" ds:itemID="{11B37EF5-ABEA-4450-8FF3-1D2619534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63978d-0e49-4b02-bc01-784fdbc97946"/>
    <ds:schemaRef ds:uri="0706e4db-5323-4087-b20c-8c2758d89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15542</TotalTime>
  <Words>1959</Words>
  <Application>Microsoft Office PowerPoint</Application>
  <PresentationFormat>Widescreen</PresentationFormat>
  <Paragraphs>76</Paragraphs>
  <Slides>8</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9" baseType="lpstr">
      <vt:lpstr>Microsoft JhengHei</vt:lpstr>
      <vt:lpstr>微软雅黑</vt:lpstr>
      <vt:lpstr>PMingLiU</vt:lpstr>
      <vt:lpstr>Arial</vt:lpstr>
      <vt:lpstr>Calibri</vt:lpstr>
      <vt:lpstr>Courier New</vt:lpstr>
      <vt:lpstr>Times New Roman</vt:lpstr>
      <vt:lpstr>Trebuchet MS</vt:lpstr>
      <vt:lpstr>2_Office Theme</vt:lpstr>
      <vt:lpstr>BCG Grid 16:9</vt:lpstr>
      <vt:lpstr>think-cell Slide</vt:lpstr>
      <vt:lpstr> 金發局業界交流系列  引領改變：香港，亞洲的影響力投資樞紐  2024年9月</vt:lpstr>
      <vt:lpstr>PowerPoint Presentation</vt:lpstr>
      <vt:lpstr>PowerPoint Presentation</vt:lpstr>
      <vt:lpstr>政策建議</vt:lpstr>
      <vt:lpstr>政策建議</vt:lpstr>
      <vt:lpstr>政策建議</vt:lpstr>
      <vt:lpstr>政策建議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Working Group Meeting  Realising the Potential of Blockchain  in Advancing Hong Kong’s  Financial Services Industry</dc:title>
  <dc:creator>Joyce Lee</dc:creator>
  <cp:lastModifiedBy>Joyce Lee</cp:lastModifiedBy>
  <cp:revision>789</cp:revision>
  <dcterms:created xsi:type="dcterms:W3CDTF">2023-02-10T08:48:57Z</dcterms:created>
  <dcterms:modified xsi:type="dcterms:W3CDTF">2024-09-26T07:19:31Z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0x010100B346FEB40B8E39439175AF4EC4E829AF</vt:lpwstr>
  </property>
</Properties>
</file>