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7" r:id="rId4"/>
    <p:sldMasterId id="2147483674" r:id="rId5"/>
  </p:sldMasterIdLst>
  <p:notesMasterIdLst>
    <p:notesMasterId r:id="rId14"/>
  </p:notesMasterIdLst>
  <p:sldIdLst>
    <p:sldId id="289" r:id="rId6"/>
    <p:sldId id="291" r:id="rId7"/>
    <p:sldId id="1177" r:id="rId8"/>
    <p:sldId id="1175" r:id="rId9"/>
    <p:sldId id="1176" r:id="rId10"/>
    <p:sldId id="1178" r:id="rId11"/>
    <p:sldId id="1179" r:id="rId12"/>
    <p:sldId id="1172"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0FF0F6-29B5-4D80-BA41-31B15DA71D65}">
          <p14:sldIdLst>
            <p14:sldId id="289"/>
            <p14:sldId id="291"/>
            <p14:sldId id="1177"/>
            <p14:sldId id="1175"/>
            <p14:sldId id="1176"/>
            <p14:sldId id="1178"/>
            <p14:sldId id="1179"/>
            <p14:sldId id="1172"/>
          </p14:sldIdLst>
        </p14:section>
        <p14:section name="Annex" id="{0EA6E75E-EE7C-4FFB-9909-7BE6B4DB344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B4740A-8FAE-6841-80CC-6E69D4A3C889}" name="Rex Ho (HK - TAX)" initials="RH(T" userId="S::rex.ho@hk.pwc.com::51fd483a-d568-452a-a6b3-eda55865e69b" providerId="AD"/>
  <p188:author id="{4B9C7124-6424-6ADE-3217-72B407DC2821}" name="Joyce Lee" initials="JL" userId="Joyce Lee" providerId="None"/>
  <p188:author id="{E5C6D777-9F20-C674-9155-FD10B4E50E39}" name="Erica Chung" initials="EC" userId="S::ericachung@fsdc.org.hk::df9bbb88-8273-4cee-a005-2c0cb4e15115" providerId="AD"/>
  <p188:author id="{82634BA8-ADA0-9764-5DBB-6D278BD6A92F}" name="FSDC" initials="FSDC" userId="FSDC" providerId="None"/>
  <p188:author id="{A9C022DF-8384-A826-01B8-698AFD55EA66}" name="Andy Leung" initials="AL" userId="S::andyleung@fsdc.org.hk::ec3ebd1c-2a86-4310-96e6-a78855af37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5046"/>
    <a:srgbClr val="575454"/>
    <a:srgbClr val="424282"/>
    <a:srgbClr val="E84C22"/>
    <a:srgbClr val="FFF0C2"/>
    <a:srgbClr val="FFCC66"/>
    <a:srgbClr val="F2F2F2"/>
    <a:srgbClr val="FF8427"/>
    <a:srgbClr val="EDD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5" autoAdjust="0"/>
    <p:restoredTop sz="90952" autoAdjust="0"/>
  </p:normalViewPr>
  <p:slideViewPr>
    <p:cSldViewPr snapToGrid="0">
      <p:cViewPr varScale="1">
        <p:scale>
          <a:sx n="67" d="100"/>
          <a:sy n="67" d="100"/>
        </p:scale>
        <p:origin x="111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x Ho (HK - TAX)" userId="51fd483a-d568-452a-a6b3-eda55865e69b" providerId="ADAL" clId="{08B3209B-1F33-4199-A757-5368644D4E93}"/>
    <pc:docChg chg="custSel modSld replTag">
      <pc:chgData name="Rex Ho (HK - TAX)" userId="51fd483a-d568-452a-a6b3-eda55865e69b" providerId="ADAL" clId="{08B3209B-1F33-4199-A757-5368644D4E93}" dt="2024-05-13T01:42:52.522" v="807"/>
      <pc:docMkLst>
        <pc:docMk/>
      </pc:docMkLst>
      <pc:sldChg chg="modSp mod">
        <pc:chgData name="Rex Ho (HK - TAX)" userId="51fd483a-d568-452a-a6b3-eda55865e69b" providerId="ADAL" clId="{08B3209B-1F33-4199-A757-5368644D4E93}" dt="2024-05-13T01:40:37.923" v="700" actId="207"/>
        <pc:sldMkLst>
          <pc:docMk/>
          <pc:sldMk cId="3510022466" sldId="1168"/>
        </pc:sldMkLst>
        <pc:spChg chg="mod">
          <ac:chgData name="Rex Ho (HK - TAX)" userId="51fd483a-d568-452a-a6b3-eda55865e69b" providerId="ADAL" clId="{08B3209B-1F33-4199-A757-5368644D4E93}" dt="2024-05-13T01:40:37.923" v="700" actId="207"/>
          <ac:spMkLst>
            <pc:docMk/>
            <pc:sldMk cId="3510022466" sldId="1168"/>
            <ac:spMk id="71" creationId="{98673E55-8512-145B-1285-4DB5F5C98198}"/>
          </ac:spMkLst>
        </pc:spChg>
      </pc:sldChg>
      <pc:sldChg chg="modSp mod">
        <pc:chgData name="Rex Ho (HK - TAX)" userId="51fd483a-d568-452a-a6b3-eda55865e69b" providerId="ADAL" clId="{08B3209B-1F33-4199-A757-5368644D4E93}" dt="2024-05-13T01:42:49.395" v="805" actId="207"/>
        <pc:sldMkLst>
          <pc:docMk/>
          <pc:sldMk cId="1583830485" sldId="1175"/>
        </pc:sldMkLst>
        <pc:spChg chg="mod">
          <ac:chgData name="Rex Ho (HK - TAX)" userId="51fd483a-d568-452a-a6b3-eda55865e69b" providerId="ADAL" clId="{08B3209B-1F33-4199-A757-5368644D4E93}" dt="2024-05-13T01:42:49.395" v="805" actId="207"/>
          <ac:spMkLst>
            <pc:docMk/>
            <pc:sldMk cId="1583830485" sldId="1175"/>
            <ac:spMk id="4" creationId="{D77FEF95-6245-9464-F47F-3F8D9528A7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0F40B-7BC6-498C-B035-8EFAD6C26359}" type="datetimeFigureOut">
              <a:rPr lang="en-HK" smtClean="0"/>
              <a:t>25/9/2024</a:t>
            </a:fld>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75630-E167-42B0-A0C7-BFC637E26B5F}" type="slidenum">
              <a:rPr lang="en-HK" smtClean="0"/>
              <a:t>‹#›</a:t>
            </a:fld>
            <a:endParaRPr lang="en-HK"/>
          </a:p>
        </p:txBody>
      </p:sp>
    </p:spTree>
    <p:extLst>
      <p:ext uri="{BB962C8B-B14F-4D97-AF65-F5344CB8AC3E}">
        <p14:creationId xmlns:p14="http://schemas.microsoft.com/office/powerpoint/2010/main" val="4057362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5"/>
            <a:ext cx="5608320" cy="4590095"/>
          </a:xfrm>
        </p:spPr>
        <p:txBody>
          <a:bodyPr/>
          <a:lstStyle/>
          <a:p>
            <a:pPr>
              <a:lnSpc>
                <a:spcPct val="107000"/>
              </a:lnSpc>
            </a:pPr>
            <a:endParaRPr lang="zh-TW"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FE94B6-407B-4CF7-8799-14296748CE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zh-TW" altLang="en-US" dirty="0"/>
          </a:p>
        </p:txBody>
      </p:sp>
      <p:sp>
        <p:nvSpPr>
          <p:cNvPr id="4" name="Slide Number Placeholder 3"/>
          <p:cNvSpPr>
            <a:spLocks noGrp="1"/>
          </p:cNvSpPr>
          <p:nvPr>
            <p:ph type="sldNum" sz="quarter" idx="5"/>
          </p:nvPr>
        </p:nvSpPr>
        <p:spPr/>
        <p:txBody>
          <a:bodyPr/>
          <a:lstStyle/>
          <a:p>
            <a:fld id="{04275630-E167-42B0-A0C7-BFC637E26B5F}" type="slidenum">
              <a:rPr lang="en-HK" smtClean="0"/>
              <a:t>2</a:t>
            </a:fld>
            <a:endParaRPr lang="en-HK"/>
          </a:p>
        </p:txBody>
      </p:sp>
    </p:spTree>
    <p:extLst>
      <p:ext uri="{BB962C8B-B14F-4D97-AF65-F5344CB8AC3E}">
        <p14:creationId xmlns:p14="http://schemas.microsoft.com/office/powerpoint/2010/main" val="123978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zh-TW"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275630-E167-42B0-A0C7-BFC637E26B5F}" type="slidenum">
              <a:rPr lang="en-HK" smtClean="0"/>
              <a:t>3</a:t>
            </a:fld>
            <a:endParaRPr lang="en-HK"/>
          </a:p>
        </p:txBody>
      </p:sp>
    </p:spTree>
    <p:extLst>
      <p:ext uri="{BB962C8B-B14F-4D97-AF65-F5344CB8AC3E}">
        <p14:creationId xmlns:p14="http://schemas.microsoft.com/office/powerpoint/2010/main" val="12200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GB" b="1" dirty="0"/>
          </a:p>
        </p:txBody>
      </p:sp>
      <p:sp>
        <p:nvSpPr>
          <p:cNvPr id="4" name="Slide Number Placeholder 3"/>
          <p:cNvSpPr>
            <a:spLocks noGrp="1"/>
          </p:cNvSpPr>
          <p:nvPr>
            <p:ph type="sldNum" sz="quarter" idx="5"/>
          </p:nvPr>
        </p:nvSpPr>
        <p:spPr/>
        <p:txBody>
          <a:bodyPr/>
          <a:lstStyle/>
          <a:p>
            <a:fld id="{A4FE94B6-407B-4CF7-8799-14296748CEEF}" type="slidenum">
              <a:rPr lang="en-HK" smtClean="0"/>
              <a:t>4</a:t>
            </a:fld>
            <a:endParaRPr lang="en-HK" dirty="0"/>
          </a:p>
        </p:txBody>
      </p:sp>
    </p:spTree>
    <p:extLst>
      <p:ext uri="{BB962C8B-B14F-4D97-AF65-F5344CB8AC3E}">
        <p14:creationId xmlns:p14="http://schemas.microsoft.com/office/powerpoint/2010/main" val="397979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GB" b="1" dirty="0"/>
          </a:p>
        </p:txBody>
      </p:sp>
      <p:sp>
        <p:nvSpPr>
          <p:cNvPr id="4" name="Slide Number Placeholder 3"/>
          <p:cNvSpPr>
            <a:spLocks noGrp="1"/>
          </p:cNvSpPr>
          <p:nvPr>
            <p:ph type="sldNum" sz="quarter" idx="5"/>
          </p:nvPr>
        </p:nvSpPr>
        <p:spPr/>
        <p:txBody>
          <a:bodyPr/>
          <a:lstStyle/>
          <a:p>
            <a:fld id="{A4FE94B6-407B-4CF7-8799-14296748CEEF}" type="slidenum">
              <a:rPr lang="en-HK" smtClean="0"/>
              <a:t>5</a:t>
            </a:fld>
            <a:endParaRPr lang="en-HK" dirty="0"/>
          </a:p>
        </p:txBody>
      </p:sp>
    </p:spTree>
    <p:extLst>
      <p:ext uri="{BB962C8B-B14F-4D97-AF65-F5344CB8AC3E}">
        <p14:creationId xmlns:p14="http://schemas.microsoft.com/office/powerpoint/2010/main" val="299873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GB" b="1" dirty="0"/>
          </a:p>
        </p:txBody>
      </p:sp>
      <p:sp>
        <p:nvSpPr>
          <p:cNvPr id="4" name="Slide Number Placeholder 3"/>
          <p:cNvSpPr>
            <a:spLocks noGrp="1"/>
          </p:cNvSpPr>
          <p:nvPr>
            <p:ph type="sldNum" sz="quarter" idx="5"/>
          </p:nvPr>
        </p:nvSpPr>
        <p:spPr/>
        <p:txBody>
          <a:bodyPr/>
          <a:lstStyle/>
          <a:p>
            <a:fld id="{A4FE94B6-407B-4CF7-8799-14296748CEEF}" type="slidenum">
              <a:rPr lang="en-HK" smtClean="0"/>
              <a:t>6</a:t>
            </a:fld>
            <a:endParaRPr lang="en-HK" dirty="0"/>
          </a:p>
        </p:txBody>
      </p:sp>
    </p:spTree>
    <p:extLst>
      <p:ext uri="{BB962C8B-B14F-4D97-AF65-F5344CB8AC3E}">
        <p14:creationId xmlns:p14="http://schemas.microsoft.com/office/powerpoint/2010/main" val="171439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GB" b="1" dirty="0"/>
          </a:p>
        </p:txBody>
      </p:sp>
      <p:sp>
        <p:nvSpPr>
          <p:cNvPr id="4" name="Slide Number Placeholder 3"/>
          <p:cNvSpPr>
            <a:spLocks noGrp="1"/>
          </p:cNvSpPr>
          <p:nvPr>
            <p:ph type="sldNum" sz="quarter" idx="5"/>
          </p:nvPr>
        </p:nvSpPr>
        <p:spPr/>
        <p:txBody>
          <a:bodyPr/>
          <a:lstStyle/>
          <a:p>
            <a:fld id="{A4FE94B6-407B-4CF7-8799-14296748CEEF}" type="slidenum">
              <a:rPr lang="en-HK" smtClean="0"/>
              <a:t>7</a:t>
            </a:fld>
            <a:endParaRPr lang="en-HK" dirty="0"/>
          </a:p>
        </p:txBody>
      </p:sp>
    </p:spTree>
    <p:extLst>
      <p:ext uri="{BB962C8B-B14F-4D97-AF65-F5344CB8AC3E}">
        <p14:creationId xmlns:p14="http://schemas.microsoft.com/office/powerpoint/2010/main" val="4144918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1.png"/><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5.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4.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4.emf"/></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4.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86000" y="2057400"/>
            <a:ext cx="7620000" cy="553998"/>
          </a:xfrm>
          <a:prstGeom prst="rect">
            <a:avLst/>
          </a:prstGeom>
        </p:spPr>
        <p:txBody>
          <a:bodyPr wrap="square" lIns="0" tIns="0" rIns="0" bIns="0">
            <a:spAutoFit/>
          </a:bodyPr>
          <a:lstStyle>
            <a:lvl1pPr algn="ctr">
              <a:defRPr/>
            </a:lvl1pPr>
          </a:lstStyle>
          <a:p>
            <a:r>
              <a:rPr lang="en-US"/>
              <a:t>Click to edit Master title style</a:t>
            </a:r>
            <a:endParaRPr dirty="0"/>
          </a:p>
        </p:txBody>
      </p:sp>
      <p:sp>
        <p:nvSpPr>
          <p:cNvPr id="3" name="Holder 3"/>
          <p:cNvSpPr>
            <a:spLocks noGrp="1"/>
          </p:cNvSpPr>
          <p:nvPr>
            <p:ph type="subTitle" idx="4"/>
          </p:nvPr>
        </p:nvSpPr>
        <p:spPr>
          <a:xfrm>
            <a:off x="1828800" y="4873824"/>
            <a:ext cx="8534400" cy="307777"/>
          </a:xfrm>
          <a:prstGeom prst="rect">
            <a:avLst/>
          </a:prstGeom>
        </p:spPr>
        <p:txBody>
          <a:bodyPr wrap="square" lIns="0" tIns="0" rIns="0" bIns="0">
            <a:spAutoFit/>
          </a:bodyPr>
          <a:lstStyle>
            <a:lvl1pPr algn="ctr">
              <a:defRPr/>
            </a:lvl1pPr>
          </a:lstStyle>
          <a:p>
            <a:r>
              <a:rPr lang="en-US"/>
              <a:t>Click to edit Master subtitle style</a:t>
            </a:r>
            <a:endParaRPr dirty="0"/>
          </a:p>
        </p:txBody>
      </p:sp>
      <p:sp>
        <p:nvSpPr>
          <p:cNvPr id="6" name="Holder 6"/>
          <p:cNvSpPr>
            <a:spLocks noGrp="1"/>
          </p:cNvSpPr>
          <p:nvPr>
            <p:ph type="sldNum" sz="quarter" idx="7"/>
          </p:nvPr>
        </p:nvSpPr>
        <p:spPr>
          <a:xfrm>
            <a:off x="11582401" y="6581002"/>
            <a:ext cx="956721" cy="204351"/>
          </a:xfrm>
          <a:prstGeom prst="rect">
            <a:avLst/>
          </a:prstGeom>
        </p:spPr>
        <p:txBody>
          <a:bodyPr lIns="0" tIns="0" rIns="0" bIns="0"/>
          <a:lstStyle>
            <a:lvl1pPr>
              <a:defRPr sz="1200" b="0" i="0">
                <a:solidFill>
                  <a:schemeClr val="bg1"/>
                </a:solidFill>
                <a:latin typeface="Arial" panose="020B0604020202090204" pitchFamily="34" charset="0"/>
                <a:cs typeface="Arial" panose="020B0604020202090204" pitchFamily="34" charset="0"/>
              </a:defRPr>
            </a:lvl1pPr>
          </a:lstStyle>
          <a:p>
            <a:pPr marL="123825">
              <a:lnSpc>
                <a:spcPts val="1650"/>
              </a:lnSpc>
            </a:pPr>
            <a:fld id="{81D60167-4931-47E6-BA6A-407CBD079E47}"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47" y="275175"/>
            <a:ext cx="1568653" cy="997861"/>
          </a:xfrm>
          <a:prstGeom prst="rect">
            <a:avLst/>
          </a:prstGeom>
        </p:spPr>
      </p:pic>
    </p:spTree>
    <p:extLst>
      <p:ext uri="{BB962C8B-B14F-4D97-AF65-F5344CB8AC3E}">
        <p14:creationId xmlns:p14="http://schemas.microsoft.com/office/powerpoint/2010/main" val="415530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1726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70302020209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1132107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90204" pitchFamily="34" charset="0"/>
                <a:sym typeface="Trebuchet MS" panose="020B070302020209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703020202090204" pitchFamily="34" charset="0"/>
            </a:endParaRP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3726005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70302020209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261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70302020209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1255446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70302020209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1017143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70302020209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3459566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703020202090204" pitchFamily="34" charset="0"/>
                <a:sym typeface="Trebuchet MS" panose="020B070302020209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70302020209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800" kern="1200" dirty="0">
              <a:solidFill>
                <a:schemeClr val="bg1">
                  <a:lumMod val="50000"/>
                </a:schemeClr>
              </a:solidFill>
              <a:latin typeface="+mn-lt"/>
              <a:ea typeface="+mn-ea"/>
              <a:cs typeface="+mn-cs"/>
              <a:sym typeface="Trebuchet MS" panose="020B070302020209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3773590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703020202090204" pitchFamily="34" charset="0"/>
                <a:sym typeface="Trebuchet MS" panose="020B070302020209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70302020209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800" kern="1200" dirty="0">
              <a:solidFill>
                <a:schemeClr val="bg1">
                  <a:lumMod val="50000"/>
                </a:schemeClr>
              </a:solidFill>
              <a:latin typeface="+mn-lt"/>
              <a:ea typeface="+mn-ea"/>
              <a:cs typeface="+mn-cs"/>
              <a:sym typeface="Trebuchet MS" panose="020B070302020209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11086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70302020209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22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4800" y="294640"/>
            <a:ext cx="10566400" cy="492443"/>
          </a:xfrm>
        </p:spPr>
        <p:txBody>
          <a:bodyPr lIns="0" tIns="0" rIns="0" bIns="0"/>
          <a:lstStyle>
            <a:lvl1pPr algn="l">
              <a:defRPr sz="3200" b="1" i="0">
                <a:solidFill>
                  <a:srgbClr val="B00B2D"/>
                </a:solidFill>
                <a:latin typeface="Arial" panose="020B0604020202090204"/>
                <a:cs typeface="Arial" panose="020B0604020202090204"/>
              </a:defRPr>
            </a:lvl1pPr>
          </a:lstStyle>
          <a:p>
            <a:r>
              <a:rPr lang="en-US"/>
              <a:t>Click to edit Master title style</a:t>
            </a:r>
            <a:endParaRPr dirty="0"/>
          </a:p>
        </p:txBody>
      </p:sp>
      <p:sp>
        <p:nvSpPr>
          <p:cNvPr id="3" name="Holder 3"/>
          <p:cNvSpPr>
            <a:spLocks noGrp="1"/>
          </p:cNvSpPr>
          <p:nvPr>
            <p:ph type="body" idx="1"/>
          </p:nvPr>
        </p:nvSpPr>
        <p:spPr>
          <a:xfrm>
            <a:off x="304800" y="1220411"/>
            <a:ext cx="11277600" cy="369332"/>
          </a:xfrm>
        </p:spPr>
        <p:txBody>
          <a:bodyPr lIns="0" tIns="0" rIns="0" bIns="0"/>
          <a:lstStyle>
            <a:lvl1pPr marL="342900" indent="-342900" algn="just">
              <a:spcBef>
                <a:spcPts val="600"/>
              </a:spcBef>
              <a:spcAft>
                <a:spcPts val="600"/>
              </a:spcAft>
              <a:buFont typeface="Arial" panose="020B0604020202090204" pitchFamily="34" charset="0"/>
              <a:buChar char="•"/>
              <a:defRPr sz="2400" b="0" i="0">
                <a:solidFill>
                  <a:srgbClr val="191966"/>
                </a:solidFill>
                <a:latin typeface="Arial" panose="020B0604020202090204"/>
                <a:cs typeface="Arial" panose="020B0604020202090204"/>
              </a:defRPr>
            </a:lvl1pPr>
          </a:lstStyle>
          <a:p>
            <a:pPr lvl="0"/>
            <a:r>
              <a:rPr lang="en-US"/>
              <a:t>Click to edit Master text styles</a:t>
            </a:r>
          </a:p>
        </p:txBody>
      </p:sp>
      <p:cxnSp>
        <p:nvCxnSpPr>
          <p:cNvPr id="10" name="Straight Connector 9"/>
          <p:cNvCxnSpPr/>
          <p:nvPr userDrawn="1"/>
        </p:nvCxnSpPr>
        <p:spPr>
          <a:xfrm>
            <a:off x="0" y="1066800"/>
            <a:ext cx="12192000" cy="0"/>
          </a:xfrm>
          <a:prstGeom prst="line">
            <a:avLst/>
          </a:prstGeom>
          <a:ln>
            <a:solidFill>
              <a:srgbClr val="BB8A0A"/>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BB5AEAA-C90D-592C-5392-B23624FC6042}"/>
              </a:ext>
            </a:extLst>
          </p:cNvPr>
          <p:cNvGrpSpPr/>
          <p:nvPr userDrawn="1"/>
        </p:nvGrpSpPr>
        <p:grpSpPr>
          <a:xfrm>
            <a:off x="11028061" y="75401"/>
            <a:ext cx="1131659" cy="905327"/>
            <a:chOff x="11028061" y="75401"/>
            <a:chExt cx="1131659" cy="905327"/>
          </a:xfrm>
        </p:grpSpPr>
        <p:sp>
          <p:nvSpPr>
            <p:cNvPr id="5" name="Rectangle 4">
              <a:extLst>
                <a:ext uri="{FF2B5EF4-FFF2-40B4-BE49-F238E27FC236}">
                  <a16:creationId xmlns:a16="http://schemas.microsoft.com/office/drawing/2014/main" id="{96048594-2026-559D-A05D-CCBB96E6D40F}"/>
                </a:ext>
              </a:extLst>
            </p:cNvPr>
            <p:cNvSpPr/>
            <p:nvPr/>
          </p:nvSpPr>
          <p:spPr>
            <a:xfrm>
              <a:off x="11028061" y="75401"/>
              <a:ext cx="1131659" cy="90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F28C88F-2337-72A9-B8E8-C697E403E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1227" y="163327"/>
              <a:ext cx="860061" cy="729475"/>
            </a:xfrm>
            <a:prstGeom prst="rect">
              <a:avLst/>
            </a:prstGeom>
          </p:spPr>
        </p:pic>
      </p:grpSp>
    </p:spTree>
    <p:extLst>
      <p:ext uri="{BB962C8B-B14F-4D97-AF65-F5344CB8AC3E}">
        <p14:creationId xmlns:p14="http://schemas.microsoft.com/office/powerpoint/2010/main" val="3441025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Arial" panose="020B0604020202090204" pitchFamily="34" charset="0"/>
                <a:ea typeface="微软雅黑" pitchFamily="34" charset="-122"/>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a:fill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727751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800" kern="1200" dirty="0">
              <a:solidFill>
                <a:schemeClr val="bg1"/>
              </a:solidFill>
              <a:latin typeface="+mn-lt"/>
              <a:ea typeface="+mn-ea"/>
              <a:cs typeface="+mn-cs"/>
              <a:sym typeface="Trebuchet MS" panose="020B070302020209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703020202090204" pitchFamily="34" charset="0"/>
              </a:defRPr>
            </a:lvl1pPr>
          </a:lstStyle>
          <a:p>
            <a:r>
              <a:rPr lang="en-US" dirty="0"/>
              <a:t>Click to add title</a:t>
            </a:r>
          </a:p>
        </p:txBody>
      </p:sp>
      <p:sp>
        <p:nvSpPr>
          <p:cNvPr id="10"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85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3600" b="0">
                <a:solidFill>
                  <a:srgbClr val="FFFFFF"/>
                </a:solidFill>
                <a:latin typeface="微软雅黑" pitchFamily="34" charset="-122"/>
                <a:ea typeface="微软雅黑" pitchFamily="34" charset="-122"/>
                <a:sym typeface="Trebuchet MS" panose="020B070302020209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a:fill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120425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70302020209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7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70302020209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a:fill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547893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70302020209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542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70302020209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a:fill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482833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90204" pitchFamily="34" charset="0"/>
                <a:sym typeface="Trebuchet MS" panose="020B070302020209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1318668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90204" pitchFamily="34" charset="0"/>
                <a:sym typeface="Trebuchet MS" panose="020B070302020209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4151528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p:bg>
      <p:bgPr>
        <a:gradFill rotWithShape="1">
          <a:gsLst>
            <a:gs pos="0">
              <a:schemeClr val="bg2">
                <a:tint val="93000"/>
                <a:satMod val="150000"/>
                <a:shade val="98000"/>
                <a:lumMod val="102000"/>
              </a:schemeClr>
            </a:gs>
            <a:gs pos="44000">
              <a:schemeClr val="bg2">
                <a:tint val="98000"/>
                <a:satMod val="130000"/>
                <a:shade val="90000"/>
                <a:lumMod val="103000"/>
              </a:schemeClr>
            </a:gs>
            <a:gs pos="100000">
              <a:schemeClr val="bg2">
                <a:lumMod val="40000"/>
                <a:lumOff val="60000"/>
              </a:schemeClr>
            </a:gs>
          </a:gsLst>
          <a:lin ang="5400000" scaled="0"/>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a:fillRect/>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1">
              <a:lumMod val="95000"/>
            </a:schemeClr>
          </a:solidFill>
          <a:ln>
            <a:noFill/>
          </a:ln>
          <a:effectLst/>
        </p:spPr>
        <p:txBody>
          <a:bodyPr vert="horz" wrap="square" lIns="91440" tIns="45720" rIns="91440" bIns="45720" numCol="1" anchor="t" anchorCtr="0" compatLnSpc="1">
            <a:noAutofit/>
          </a:bodyPr>
          <a:lstStyle/>
          <a:p>
            <a:endParaRPr lang="en-US" dirty="0">
              <a:latin typeface="+mn-lt"/>
              <a:sym typeface="Trebuchet MS" panose="020B0703020202090204" pitchFamily="34" charset="0"/>
            </a:endParaRPr>
          </a:p>
        </p:txBody>
      </p:sp>
    </p:spTree>
    <p:extLst>
      <p:ext uri="{BB962C8B-B14F-4D97-AF65-F5344CB8AC3E}">
        <p14:creationId xmlns:p14="http://schemas.microsoft.com/office/powerpoint/2010/main" val="1025185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09600" y="1577340"/>
            <a:ext cx="5303520" cy="307777"/>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307777"/>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a:xfrm>
            <a:off x="1019388" y="6598015"/>
            <a:ext cx="5419513" cy="222884"/>
          </a:xfrm>
          <a:prstGeom prst="rect">
            <a:avLst/>
          </a:prstGeom>
        </p:spPr>
        <p:txBody>
          <a:bodyPr lIns="0" tIns="0" rIns="0" bIns="0"/>
          <a:lstStyle>
            <a:lvl1pPr>
              <a:defRPr sz="1400" b="1" i="0">
                <a:solidFill>
                  <a:srgbClr val="B00B2D"/>
                </a:solidFill>
                <a:latin typeface="Times New Roman" panose="02020503050405090304"/>
                <a:cs typeface="Times New Roman" panose="02020503050405090304"/>
              </a:defRPr>
            </a:lvl1pPr>
          </a:lstStyle>
          <a:p>
            <a:pPr marL="12700">
              <a:lnSpc>
                <a:spcPts val="1630"/>
              </a:lnSpc>
            </a:pPr>
            <a:r>
              <a:rPr lang="en-US" dirty="0"/>
              <a:t>Financial</a:t>
            </a:r>
            <a:r>
              <a:rPr lang="en-US" spc="-40" dirty="0"/>
              <a:t> </a:t>
            </a:r>
            <a:r>
              <a:rPr lang="en-US" dirty="0"/>
              <a:t>Services</a:t>
            </a:r>
            <a:r>
              <a:rPr lang="en-US" spc="-30" dirty="0"/>
              <a:t> </a:t>
            </a:r>
            <a:r>
              <a:rPr lang="en-US" spc="-5" dirty="0"/>
              <a:t>Development</a:t>
            </a:r>
            <a:r>
              <a:rPr lang="en-US" spc="-20" dirty="0"/>
              <a:t> </a:t>
            </a:r>
            <a:r>
              <a:rPr lang="en-US" dirty="0"/>
              <a:t>Council</a:t>
            </a:r>
            <a:r>
              <a:rPr lang="en-US" spc="320" dirty="0"/>
              <a:t> </a:t>
            </a:r>
            <a:r>
              <a:rPr lang="zh-CN" altLang="en-US" spc="10">
                <a:latin typeface="PMingLiU"/>
                <a:cs typeface="PMingLiU"/>
              </a:rPr>
              <a:t>金融</a:t>
            </a:r>
            <a:r>
              <a:rPr lang="zh-CN" altLang="en-US">
                <a:latin typeface="PMingLiU"/>
                <a:cs typeface="PMingLiU"/>
              </a:rPr>
              <a:t>發</a:t>
            </a:r>
            <a:r>
              <a:rPr lang="zh-CN" altLang="en-US" spc="-15">
                <a:latin typeface="PMingLiU"/>
                <a:cs typeface="PMingLiU"/>
              </a:rPr>
              <a:t>展</a:t>
            </a:r>
            <a:r>
              <a:rPr lang="zh-CN" altLang="en-US">
                <a:latin typeface="PMingLiU"/>
                <a:cs typeface="PMingLiU"/>
              </a:rPr>
              <a:t>局</a:t>
            </a:r>
            <a:endParaRPr lang="zh-CN" altLang="en-US" dirty="0">
              <a:latin typeface="PMingLiU"/>
              <a:cs typeface="PMingLiU"/>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dirty="0"/>
          </a:p>
        </p:txBody>
      </p:sp>
      <p:sp>
        <p:nvSpPr>
          <p:cNvPr id="7" name="Holder 7"/>
          <p:cNvSpPr>
            <a:spLocks noGrp="1"/>
          </p:cNvSpPr>
          <p:nvPr>
            <p:ph type="sldNum" sz="quarter" idx="7"/>
          </p:nvPr>
        </p:nvSpPr>
        <p:spPr>
          <a:xfrm>
            <a:off x="11495183" y="6166838"/>
            <a:ext cx="332739" cy="224789"/>
          </a:xfrm>
          <a:prstGeom prst="rect">
            <a:avLst/>
          </a:prstGeom>
        </p:spPr>
        <p:txBody>
          <a:bodyPr lIns="0" tIns="0" rIns="0" bIns="0"/>
          <a:lstStyle>
            <a:lvl1pPr>
              <a:defRPr sz="1400" b="0" i="0">
                <a:solidFill>
                  <a:srgbClr val="0033D8"/>
                </a:solidFill>
                <a:latin typeface="Arial" panose="020B0604020202090204"/>
                <a:cs typeface="Arial" panose="020B0604020202090204"/>
              </a:defRPr>
            </a:lvl1pPr>
          </a:lstStyle>
          <a:p>
            <a:pPr marL="123825">
              <a:lnSpc>
                <a:spcPts val="1650"/>
              </a:lnSpc>
            </a:pPr>
            <a:fld id="{81D60167-4931-47E6-BA6A-407CBD079E47}" type="slidenum">
              <a:rPr lang="en-US" smtClean="0"/>
              <a:t>‹#›</a:t>
            </a:fld>
            <a:endParaRPr lang="en-US" dirty="0"/>
          </a:p>
        </p:txBody>
      </p:sp>
      <p:cxnSp>
        <p:nvCxnSpPr>
          <p:cNvPr id="10" name="Straight Connector 9"/>
          <p:cNvCxnSpPr/>
          <p:nvPr userDrawn="1"/>
        </p:nvCxnSpPr>
        <p:spPr>
          <a:xfrm>
            <a:off x="0" y="1066800"/>
            <a:ext cx="12192000" cy="0"/>
          </a:xfrm>
          <a:prstGeom prst="line">
            <a:avLst/>
          </a:prstGeom>
          <a:ln>
            <a:solidFill>
              <a:srgbClr val="BB8A0A"/>
            </a:solidFill>
          </a:ln>
        </p:spPr>
        <p:style>
          <a:lnRef idx="1">
            <a:schemeClr val="accent1"/>
          </a:lnRef>
          <a:fillRef idx="0">
            <a:schemeClr val="accent1"/>
          </a:fillRef>
          <a:effectRef idx="0">
            <a:schemeClr val="accent1"/>
          </a:effectRef>
          <a:fontRef idx="minor">
            <a:schemeClr val="tx1"/>
          </a:fontRef>
        </p:style>
      </p:cxnSp>
      <p:sp>
        <p:nvSpPr>
          <p:cNvPr id="11" name="Holder 2"/>
          <p:cNvSpPr>
            <a:spLocks noGrp="1"/>
          </p:cNvSpPr>
          <p:nvPr>
            <p:ph type="title"/>
          </p:nvPr>
        </p:nvSpPr>
        <p:spPr>
          <a:xfrm>
            <a:off x="304800" y="294640"/>
            <a:ext cx="10566400" cy="492443"/>
          </a:xfrm>
        </p:spPr>
        <p:txBody>
          <a:bodyPr lIns="0" tIns="0" rIns="0" bIns="0"/>
          <a:lstStyle>
            <a:lvl1pPr algn="l">
              <a:defRPr sz="3200" b="1" i="0">
                <a:solidFill>
                  <a:srgbClr val="B00B2D"/>
                </a:solidFill>
                <a:latin typeface="Arial" panose="020B0604020202090204"/>
                <a:cs typeface="Arial" panose="020B0604020202090204"/>
              </a:defRPr>
            </a:lvl1pPr>
          </a:lstStyle>
          <a:p>
            <a:r>
              <a:rPr lang="en-US"/>
              <a:t>Click to edit Master title style</a:t>
            </a:r>
            <a:endParaRPr dirty="0"/>
          </a:p>
        </p:txBody>
      </p:sp>
      <p:grpSp>
        <p:nvGrpSpPr>
          <p:cNvPr id="2" name="Group 1">
            <a:extLst>
              <a:ext uri="{FF2B5EF4-FFF2-40B4-BE49-F238E27FC236}">
                <a16:creationId xmlns:a16="http://schemas.microsoft.com/office/drawing/2014/main" id="{661A5254-0E6B-B596-978E-5B77AF04A9C7}"/>
              </a:ext>
            </a:extLst>
          </p:cNvPr>
          <p:cNvGrpSpPr/>
          <p:nvPr userDrawn="1"/>
        </p:nvGrpSpPr>
        <p:grpSpPr>
          <a:xfrm>
            <a:off x="11028061" y="75401"/>
            <a:ext cx="1131659" cy="905327"/>
            <a:chOff x="11028061" y="75401"/>
            <a:chExt cx="1131659" cy="905327"/>
          </a:xfrm>
        </p:grpSpPr>
        <p:sp>
          <p:nvSpPr>
            <p:cNvPr id="8" name="Rectangle 7">
              <a:extLst>
                <a:ext uri="{FF2B5EF4-FFF2-40B4-BE49-F238E27FC236}">
                  <a16:creationId xmlns:a16="http://schemas.microsoft.com/office/drawing/2014/main" id="{1FAF4BE4-F8C0-9C9A-B590-04B2731F105C}"/>
                </a:ext>
              </a:extLst>
            </p:cNvPr>
            <p:cNvSpPr/>
            <p:nvPr/>
          </p:nvSpPr>
          <p:spPr>
            <a:xfrm>
              <a:off x="11028061" y="75401"/>
              <a:ext cx="1131659" cy="90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567FB626-DE12-81D3-2805-C020B4F5D9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1227" y="163327"/>
              <a:ext cx="860061" cy="729475"/>
            </a:xfrm>
            <a:prstGeom prst="rect">
              <a:avLst/>
            </a:prstGeom>
          </p:spPr>
        </p:pic>
      </p:grpSp>
    </p:spTree>
    <p:extLst>
      <p:ext uri="{BB962C8B-B14F-4D97-AF65-F5344CB8AC3E}">
        <p14:creationId xmlns:p14="http://schemas.microsoft.com/office/powerpoint/2010/main" val="3777426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70302020209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871800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3657942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3732256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1350883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grpSp>
        <p:sp>
          <p:nvSpPr>
            <p:cNvPr id="53" name="Slide edge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70302020209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70302020209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70302020209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Copyright © 2019 by Boston Consulting Group. All rights reserved.</a:t>
            </a:r>
            <a:endParaRPr lang="en-US" sz="700" dirty="0">
              <a:solidFill>
                <a:schemeClr val="bg1">
                  <a:lumMod val="50000"/>
                </a:schemeClr>
              </a:solidFill>
              <a:latin typeface="+mn-lt"/>
              <a:sym typeface="Trebuchet MS" panose="020B0703020202090204" pitchFamily="34" charset="0"/>
            </a:endParaRPr>
          </a:p>
        </p:txBody>
      </p:sp>
      <p:sp>
        <p:nvSpPr>
          <p:cNvPr id="55"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3995004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8" name="Title 7"/>
          <p:cNvSpPr>
            <a:spLocks noGrp="1"/>
          </p:cNvSpPr>
          <p:nvPr>
            <p:ph type="title" hasCustomPrompt="1"/>
          </p:nvPr>
        </p:nvSpPr>
        <p:spPr>
          <a:xfrm>
            <a:off x="630000" y="622800"/>
            <a:ext cx="10933350" cy="332399"/>
          </a:xfrm>
        </p:spPr>
        <p:txBody>
          <a:bodyPr/>
          <a:lstStyle>
            <a:lvl1pPr>
              <a:defRPr b="1" baseline="0">
                <a:latin typeface="Arial" panose="020B0604020202090204" pitchFamily="34" charset="0"/>
                <a:ea typeface="微软雅黑" pitchFamily="34" charset="-122"/>
                <a:sym typeface="Trebuchet MS" panose="020B070302020209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2170315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atin typeface="Arial" panose="020B0604020202090204" pitchFamily="34" charset="0"/>
                <a:ea typeface="微软雅黑" pitchFamily="34" charset="-122"/>
              </a:defRPr>
            </a:lvl1pPr>
          </a:lstStyle>
          <a:p>
            <a:r>
              <a:rPr lang="en-US" dirty="0"/>
              <a:t>Click to add title</a:t>
            </a:r>
          </a:p>
        </p:txBody>
      </p:sp>
      <p:sp>
        <p:nvSpPr>
          <p:cNvPr id="6" name="Text Placeholder 5"/>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9620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baseline="0">
                <a:solidFill>
                  <a:schemeClr val="tx2"/>
                </a:solidFill>
                <a:latin typeface="Arial" panose="020B0604020202090204" pitchFamily="34" charset="0"/>
                <a:ea typeface="微软雅黑" pitchFamily="34" charset="-122"/>
                <a:sym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baseline="0">
                <a:solidFill>
                  <a:schemeClr val="tx2"/>
                </a:solidFill>
                <a:latin typeface="Arial" panose="020B0604020202090204" pitchFamily="34" charset="0"/>
                <a:ea typeface="微软雅黑" pitchFamily="34" charset="-122"/>
                <a:sym typeface="Trebuchet MS" panose="020B070302020209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662141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90204" pitchFamily="34" charset="0"/>
                <a:sym typeface="Trebuchet MS" panose="020B0703020202090204" pitchFamily="34" charset="0"/>
              </a:defRPr>
            </a:lvl1pPr>
          </a:lstStyle>
          <a:p>
            <a:r>
              <a:rPr lang="en-US" dirty="0"/>
              <a:t>Click to add section title</a:t>
            </a:r>
          </a:p>
        </p:txBody>
      </p:sp>
      <p:sp>
        <p:nvSpPr>
          <p:cNvPr id="1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668391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70302020209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40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Holder 2"/>
          <p:cNvSpPr>
            <a:spLocks noGrp="1"/>
          </p:cNvSpPr>
          <p:nvPr>
            <p:ph type="ctrTitle"/>
          </p:nvPr>
        </p:nvSpPr>
        <p:spPr>
          <a:xfrm>
            <a:off x="2286000" y="2286000"/>
            <a:ext cx="7620000" cy="553998"/>
          </a:xfrm>
          <a:prstGeom prst="rect">
            <a:avLst/>
          </a:prstGeom>
        </p:spPr>
        <p:txBody>
          <a:bodyPr wrap="square" lIns="0" tIns="0" rIns="0" bIns="0">
            <a:spAutoFit/>
          </a:bodyPr>
          <a:lstStyle>
            <a:lvl1pPr algn="ctr">
              <a:defRPr/>
            </a:lvl1pPr>
          </a:lstStyle>
          <a:p>
            <a:r>
              <a:rPr lang="en-US"/>
              <a:t>Click to edit Master title style</a:t>
            </a:r>
            <a:endParaRPr dirty="0"/>
          </a:p>
        </p:txBody>
      </p:sp>
      <p:sp>
        <p:nvSpPr>
          <p:cNvPr id="2" name="TextBox 1">
            <a:extLst>
              <a:ext uri="{FF2B5EF4-FFF2-40B4-BE49-F238E27FC236}">
                <a16:creationId xmlns:a16="http://schemas.microsoft.com/office/drawing/2014/main" id="{ABEA14C8-D979-F057-29BA-1D00CAA4317F}"/>
              </a:ext>
            </a:extLst>
          </p:cNvPr>
          <p:cNvSpPr txBox="1"/>
          <p:nvPr userDrawn="1"/>
        </p:nvSpPr>
        <p:spPr>
          <a:xfrm>
            <a:off x="5451304" y="6550223"/>
            <a:ext cx="1289392" cy="307777"/>
          </a:xfrm>
          <a:prstGeom prst="rect">
            <a:avLst/>
          </a:prstGeom>
          <a:noFill/>
        </p:spPr>
        <p:txBody>
          <a:bodyPr wrap="none" rtlCol="0">
            <a:spAutoFit/>
          </a:bodyPr>
          <a:lstStyle/>
          <a:p>
            <a:r>
              <a:rPr lang="en-GB" sz="1400" b="1" dirty="0">
                <a:solidFill>
                  <a:srgbClr val="C00000"/>
                </a:solidFill>
              </a:rPr>
              <a:t>CONFIDENTIAL</a:t>
            </a:r>
          </a:p>
        </p:txBody>
      </p:sp>
      <p:grpSp>
        <p:nvGrpSpPr>
          <p:cNvPr id="3" name="群組 7">
            <a:extLst>
              <a:ext uri="{FF2B5EF4-FFF2-40B4-BE49-F238E27FC236}">
                <a16:creationId xmlns:a16="http://schemas.microsoft.com/office/drawing/2014/main" id="{4F30602D-811C-DA6D-7798-5A3658D30FE8}"/>
              </a:ext>
            </a:extLst>
          </p:cNvPr>
          <p:cNvGrpSpPr/>
          <p:nvPr userDrawn="1"/>
        </p:nvGrpSpPr>
        <p:grpSpPr>
          <a:xfrm>
            <a:off x="-59032" y="-139296"/>
            <a:ext cx="1999622" cy="1858945"/>
            <a:chOff x="-129373" y="-139296"/>
            <a:chExt cx="1999622" cy="1858945"/>
          </a:xfrm>
        </p:grpSpPr>
        <p:sp>
          <p:nvSpPr>
            <p:cNvPr id="4" name="橢圓 8">
              <a:extLst>
                <a:ext uri="{FF2B5EF4-FFF2-40B4-BE49-F238E27FC236}">
                  <a16:creationId xmlns:a16="http://schemas.microsoft.com/office/drawing/2014/main" id="{027584FA-88CA-99AB-0C6A-AB6104E9896B}"/>
                </a:ext>
              </a:extLst>
            </p:cNvPr>
            <p:cNvSpPr/>
            <p:nvPr/>
          </p:nvSpPr>
          <p:spPr>
            <a:xfrm>
              <a:off x="-129373" y="-139296"/>
              <a:ext cx="1999622" cy="1858945"/>
            </a:xfrm>
            <a:prstGeom prst="ellipse">
              <a:avLst/>
            </a:prstGeom>
            <a:solidFill>
              <a:schemeClr val="bg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glow rad="228600">
                    <a:prstClr val="white">
                      <a:alpha val="40000"/>
                    </a:prstClr>
                  </a:glow>
                </a:effectLst>
                <a:uLnTx/>
                <a:uFillTx/>
                <a:latin typeface="Calibri"/>
                <a:ea typeface="新細明體" panose="02020500000000000000" pitchFamily="18" charset="-120"/>
                <a:cs typeface="+mn-cs"/>
              </a:endParaRPr>
            </a:p>
          </p:txBody>
        </p:sp>
        <p:pic>
          <p:nvPicPr>
            <p:cNvPr id="5" name="Picture 5">
              <a:extLst>
                <a:ext uri="{FF2B5EF4-FFF2-40B4-BE49-F238E27FC236}">
                  <a16:creationId xmlns:a16="http://schemas.microsoft.com/office/drawing/2014/main" id="{333B6BA9-D0A3-68D2-7710-61145CEA7F07}"/>
                </a:ext>
              </a:extLst>
            </p:cNvPr>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86362" y="320498"/>
              <a:ext cx="1368152" cy="1160422"/>
            </a:xfrm>
            <a:prstGeom prst="rect">
              <a:avLst/>
            </a:prstGeom>
          </p:spPr>
        </p:pic>
      </p:grpSp>
    </p:spTree>
    <p:extLst>
      <p:ext uri="{BB962C8B-B14F-4D97-AF65-F5344CB8AC3E}">
        <p14:creationId xmlns:p14="http://schemas.microsoft.com/office/powerpoint/2010/main" val="2663036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70302020209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2241047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70302020209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1609376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70302020209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1387111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70302020209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2254722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703020202090204" pitchFamily="34" charset="0"/>
                <a:sym typeface="Trebuchet MS" panose="020B070302020209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70302020209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800" kern="1200" dirty="0">
              <a:solidFill>
                <a:schemeClr val="bg1">
                  <a:lumMod val="50000"/>
                </a:schemeClr>
              </a:solidFill>
              <a:latin typeface="+mn-lt"/>
              <a:ea typeface="+mn-ea"/>
              <a:cs typeface="+mn-cs"/>
              <a:sym typeface="Trebuchet MS" panose="020B070302020209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3768941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a:fillRect/>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703020202090204" pitchFamily="34" charset="0"/>
                <a:sym typeface="Trebuchet MS" panose="020B070302020209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703020202090204" pitchFamily="34" charset="0"/>
              </a:defRPr>
            </a:lvl1pPr>
          </a:lstStyle>
          <a:p>
            <a:endParaRPr lang="en-US" dirty="0"/>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70302020209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800" kern="1200" dirty="0">
              <a:solidFill>
                <a:schemeClr val="bg1">
                  <a:lumMod val="50000"/>
                </a:schemeClr>
              </a:solidFill>
              <a:latin typeface="+mn-lt"/>
              <a:ea typeface="+mn-ea"/>
              <a:cs typeface="+mn-cs"/>
              <a:sym typeface="Trebuchet MS" panose="020B070302020209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2552937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703020202090204" pitchFamily="34" charset="0"/>
              </a:defRPr>
            </a:lvl1pPr>
          </a:lstStyle>
          <a:p>
            <a:r>
              <a:rPr lang="en-US" dirty="0">
                <a:solidFill>
                  <a:schemeClr val="tx2"/>
                </a:solidFill>
              </a:rPr>
              <a:t>Click to add title</a:t>
            </a: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03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a:fill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40549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800" kern="1200" dirty="0">
              <a:solidFill>
                <a:schemeClr val="bg1"/>
              </a:solidFill>
              <a:latin typeface="+mn-lt"/>
              <a:ea typeface="+mn-ea"/>
              <a:cs typeface="+mn-cs"/>
              <a:sym typeface="Trebuchet MS" panose="020B070302020209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70302020209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02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70302020209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a:fill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693565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grpSp>
        <p:nvGrpSpPr>
          <p:cNvPr id="2" name="群組 7">
            <a:extLst>
              <a:ext uri="{FF2B5EF4-FFF2-40B4-BE49-F238E27FC236}">
                <a16:creationId xmlns:a16="http://schemas.microsoft.com/office/drawing/2014/main" id="{9087866B-4DAD-3725-B0FB-B8FE79AB9322}"/>
              </a:ext>
            </a:extLst>
          </p:cNvPr>
          <p:cNvGrpSpPr/>
          <p:nvPr userDrawn="1"/>
        </p:nvGrpSpPr>
        <p:grpSpPr>
          <a:xfrm>
            <a:off x="-59032" y="-139296"/>
            <a:ext cx="1999622" cy="1858945"/>
            <a:chOff x="-129373" y="-139296"/>
            <a:chExt cx="1999622" cy="1858945"/>
          </a:xfrm>
        </p:grpSpPr>
        <p:sp>
          <p:nvSpPr>
            <p:cNvPr id="3" name="橢圓 8">
              <a:extLst>
                <a:ext uri="{FF2B5EF4-FFF2-40B4-BE49-F238E27FC236}">
                  <a16:creationId xmlns:a16="http://schemas.microsoft.com/office/drawing/2014/main" id="{23D83141-D0E2-5716-D957-5D65E36E5A34}"/>
                </a:ext>
              </a:extLst>
            </p:cNvPr>
            <p:cNvSpPr/>
            <p:nvPr/>
          </p:nvSpPr>
          <p:spPr>
            <a:xfrm>
              <a:off x="-129373" y="-139296"/>
              <a:ext cx="1999622" cy="1858945"/>
            </a:xfrm>
            <a:prstGeom prst="ellipse">
              <a:avLst/>
            </a:prstGeom>
            <a:solidFill>
              <a:schemeClr val="bg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glow rad="228600">
                    <a:prstClr val="white">
                      <a:alpha val="40000"/>
                    </a:prstClr>
                  </a:glow>
                </a:effectLst>
                <a:uLnTx/>
                <a:uFillTx/>
                <a:latin typeface="Calibri"/>
                <a:ea typeface="新細明體" panose="02020500000000000000" pitchFamily="18" charset="-120"/>
                <a:cs typeface="+mn-cs"/>
              </a:endParaRPr>
            </a:p>
          </p:txBody>
        </p:sp>
        <p:pic>
          <p:nvPicPr>
            <p:cNvPr id="4" name="Picture 5">
              <a:extLst>
                <a:ext uri="{FF2B5EF4-FFF2-40B4-BE49-F238E27FC236}">
                  <a16:creationId xmlns:a16="http://schemas.microsoft.com/office/drawing/2014/main" id="{6E09BCAB-05BB-4C74-C5AB-59F31ED6617D}"/>
                </a:ext>
              </a:extLst>
            </p:cNvPr>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86362" y="320498"/>
              <a:ext cx="1368152" cy="1160422"/>
            </a:xfrm>
            <a:prstGeom prst="rect">
              <a:avLst/>
            </a:prstGeom>
          </p:spPr>
        </p:pic>
      </p:grpSp>
    </p:spTree>
    <p:extLst>
      <p:ext uri="{BB962C8B-B14F-4D97-AF65-F5344CB8AC3E}">
        <p14:creationId xmlns:p14="http://schemas.microsoft.com/office/powerpoint/2010/main" val="271753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70302020209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2"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70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70302020209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7"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a:fill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278349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70302020209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4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70302020209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20"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a:fill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26269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90204" pitchFamily="34" charset="0"/>
                <a:sym typeface="Trebuchet MS" panose="020B070302020209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3194579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703020202090204" pitchFamily="34" charset="0"/>
              </a:defRPr>
            </a:lvl1pPr>
          </a:lstStyle>
          <a:p>
            <a:endParaRPr lang="en-US" dirty="0"/>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70302020209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90204" pitchFamily="34" charset="0"/>
                <a:sym typeface="Trebuchet MS" panose="020B070302020209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1711916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703020202090204" pitchFamily="34" charset="0"/>
              </a:defRPr>
            </a:lvl1pPr>
          </a:lstStyle>
          <a:p>
            <a:endParaRPr lang="en-US" dirty="0"/>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a:fillRect/>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noAutofit/>
          </a:bodyPr>
          <a:lstStyle/>
          <a:p>
            <a:endParaRPr lang="en-US" dirty="0">
              <a:latin typeface="+mn-lt"/>
              <a:sym typeface="Trebuchet MS" panose="020B0703020202090204" pitchFamily="34" charset="0"/>
            </a:endParaRPr>
          </a:p>
        </p:txBody>
      </p:sp>
    </p:spTree>
    <p:extLst>
      <p:ext uri="{BB962C8B-B14F-4D97-AF65-F5344CB8AC3E}">
        <p14:creationId xmlns:p14="http://schemas.microsoft.com/office/powerpoint/2010/main" val="2181323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70302020209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813454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70302020209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70302020209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14"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655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703020202090204" pitchFamily="34" charset="0"/>
              </a:defRPr>
            </a:lvl1pPr>
          </a:lstStyle>
          <a:p>
            <a:endParaRPr lang="en-US" dirty="0"/>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mn-lt"/>
                <a:ea typeface="+mn-ea"/>
                <a:cs typeface="+mn-cs"/>
                <a:sym typeface="Trebuchet MS" panose="020B0703020202090204" pitchFamily="34" charset="0"/>
              </a:rPr>
              <a:t>‹#›</a:t>
            </a:fld>
            <a:endParaRPr lang="en-US" sz="1000" kern="1200" dirty="0">
              <a:solidFill>
                <a:schemeClr val="bg1"/>
              </a:solidFill>
              <a:latin typeface="+mn-lt"/>
              <a:ea typeface="+mn-ea"/>
              <a:cs typeface="+mn-cs"/>
              <a:sym typeface="Trebuchet MS" panose="020B0703020202090204" pitchFamily="34" charset="0"/>
            </a:endParaRP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703020202090204" pitchFamily="34" charset="0"/>
              </a:rPr>
              <a:t>survey charts v2.pptx</a:t>
            </a:r>
            <a:endParaRPr lang="en-US" sz="700" dirty="0">
              <a:solidFill>
                <a:schemeClr val="bg1"/>
              </a:solidFill>
              <a:latin typeface="+mn-lt"/>
              <a:sym typeface="Trebuchet MS" panose="020B0703020202090204" pitchFamily="34" charset="0"/>
            </a:endParaRPr>
          </a:p>
        </p:txBody>
      </p:sp>
    </p:spTree>
    <p:extLst>
      <p:ext uri="{BB962C8B-B14F-4D97-AF65-F5344CB8AC3E}">
        <p14:creationId xmlns:p14="http://schemas.microsoft.com/office/powerpoint/2010/main" val="2883058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28734"/>
            <a:ext cx="10960101" cy="648000"/>
          </a:xfrm>
        </p:spPr>
        <p:txBody>
          <a:bodyPr vert="horz" lIns="91440" tIns="45720" rIns="91440" bIns="45720" rtlCol="0" anchor="ctr">
            <a:noAutofit/>
          </a:bodyPr>
          <a:lstStyle>
            <a:lvl1pPr>
              <a:defRPr lang="zh-TW" altLang="en-US" sz="2000" b="1" dirty="0">
                <a:solidFill>
                  <a:schemeClr val="accent1"/>
                </a:solidFill>
                <a:latin typeface="Arial" panose="020B0604020202090204" pitchFamily="34" charset="0"/>
                <a:cs typeface="Arial" panose="020B0604020202090204" pitchFamily="34" charset="0"/>
              </a:defRPr>
            </a:lvl1pPr>
          </a:lstStyle>
          <a:p>
            <a:pPr marL="0" lvl="0" algn="l"/>
            <a:r>
              <a:rPr lang="en-US" altLang="zh-TW" dirty="0"/>
              <a:t>Click to edit Master title style</a:t>
            </a:r>
            <a:endParaRPr lang="zh-TW" altLang="en-US" dirty="0"/>
          </a:p>
        </p:txBody>
      </p:sp>
      <p:sp>
        <p:nvSpPr>
          <p:cNvPr id="6" name="Slide Number Placeholder 5"/>
          <p:cNvSpPr>
            <a:spLocks noGrp="1"/>
          </p:cNvSpPr>
          <p:nvPr>
            <p:ph type="sldNum" sz="quarter" idx="12"/>
          </p:nvPr>
        </p:nvSpPr>
        <p:spPr>
          <a:xfrm>
            <a:off x="11105975" y="6237365"/>
            <a:ext cx="589765" cy="365125"/>
          </a:xfrm>
        </p:spPr>
        <p:txBody>
          <a:bodyPr/>
          <a:lstStyle/>
          <a:p>
            <a:fld id="{AA158B12-497A-4E60-8A52-3C31F182252F}" type="slidenum">
              <a:rPr lang="zh-TW" altLang="en-US" smtClean="0"/>
              <a:t>‹#›</a:t>
            </a:fld>
            <a:endParaRPr lang="zh-TW" altLang="en-US"/>
          </a:p>
        </p:txBody>
      </p:sp>
      <p:sp>
        <p:nvSpPr>
          <p:cNvPr id="38" name="Text Placeholder 37"/>
          <p:cNvSpPr>
            <a:spLocks noGrp="1"/>
          </p:cNvSpPr>
          <p:nvPr>
            <p:ph type="body" sz="quarter" idx="14"/>
          </p:nvPr>
        </p:nvSpPr>
        <p:spPr>
          <a:xfrm>
            <a:off x="622299" y="1485503"/>
            <a:ext cx="5185835" cy="504000"/>
          </a:xfrm>
          <a:noFill/>
        </p:spPr>
        <p:txBody>
          <a:bodyPr wrap="square" rtlCol="0">
            <a:noAutofit/>
          </a:bodyPr>
          <a:lstStyle>
            <a:lvl1pPr marL="0" indent="0">
              <a:buNone/>
              <a:defRPr lang="en-US" altLang="zh-TW" sz="1300" smtClean="0">
                <a:solidFill>
                  <a:schemeClr val="bg1">
                    <a:lumMod val="50000"/>
                  </a:schemeClr>
                </a:solidFill>
                <a:latin typeface="+mn-lt"/>
                <a:cs typeface="+mn-cs"/>
              </a:defRPr>
            </a:lvl1pPr>
            <a:lvl2pPr>
              <a:defRPr lang="en-US" altLang="zh-TW" sz="1800" smtClean="0">
                <a:latin typeface="+mn-lt"/>
                <a:cs typeface="+mn-cs"/>
              </a:defRPr>
            </a:lvl2pPr>
            <a:lvl3pPr>
              <a:defRPr lang="en-US" altLang="zh-TW" sz="1800" smtClean="0">
                <a:latin typeface="+mn-lt"/>
                <a:cs typeface="+mn-cs"/>
              </a:defRPr>
            </a:lvl3pPr>
            <a:lvl4pPr>
              <a:defRPr lang="en-US" altLang="zh-TW" sz="1800" smtClean="0">
                <a:latin typeface="+mn-lt"/>
                <a:cs typeface="+mn-cs"/>
              </a:defRPr>
            </a:lvl4pPr>
            <a:lvl5pPr>
              <a:defRPr lang="zh-TW" altLang="en-US" sz="1800">
                <a:latin typeface="+mn-lt"/>
                <a:cs typeface="+mn-cs"/>
              </a:defRPr>
            </a:lvl5pPr>
          </a:lstStyle>
          <a:p>
            <a:pPr marL="0" lvl="0"/>
            <a:r>
              <a:rPr lang="en-US" altLang="zh-TW" dirty="0"/>
              <a:t>Click to edit Master text styles</a:t>
            </a:r>
          </a:p>
        </p:txBody>
      </p:sp>
      <p:sp>
        <p:nvSpPr>
          <p:cNvPr id="39" name="Text Placeholder 37"/>
          <p:cNvSpPr>
            <a:spLocks noGrp="1"/>
          </p:cNvSpPr>
          <p:nvPr>
            <p:ph type="body" sz="quarter" idx="15"/>
          </p:nvPr>
        </p:nvSpPr>
        <p:spPr>
          <a:xfrm>
            <a:off x="6383868" y="1484748"/>
            <a:ext cx="5185833" cy="504000"/>
          </a:xfrm>
          <a:noFill/>
        </p:spPr>
        <p:txBody>
          <a:bodyPr wrap="square" rtlCol="0">
            <a:noAutofit/>
          </a:bodyPr>
          <a:lstStyle>
            <a:lvl1pPr marL="0" indent="0">
              <a:buNone/>
              <a:defRPr lang="en-US" altLang="zh-TW" sz="1300" smtClean="0">
                <a:solidFill>
                  <a:schemeClr val="bg1">
                    <a:lumMod val="50000"/>
                  </a:schemeClr>
                </a:solidFill>
                <a:latin typeface="+mn-lt"/>
                <a:cs typeface="+mn-cs"/>
              </a:defRPr>
            </a:lvl1pPr>
            <a:lvl2pPr>
              <a:defRPr lang="en-US" altLang="zh-TW" sz="1800" smtClean="0">
                <a:latin typeface="+mn-lt"/>
                <a:cs typeface="+mn-cs"/>
              </a:defRPr>
            </a:lvl2pPr>
            <a:lvl3pPr>
              <a:defRPr lang="en-US" altLang="zh-TW" sz="1800" smtClean="0">
                <a:latin typeface="+mn-lt"/>
                <a:cs typeface="+mn-cs"/>
              </a:defRPr>
            </a:lvl3pPr>
            <a:lvl4pPr>
              <a:defRPr lang="en-US" altLang="zh-TW" sz="1800" smtClean="0">
                <a:latin typeface="+mn-lt"/>
                <a:cs typeface="+mn-cs"/>
              </a:defRPr>
            </a:lvl4pPr>
            <a:lvl5pPr>
              <a:defRPr lang="zh-TW" altLang="en-US" sz="1800">
                <a:latin typeface="+mn-lt"/>
                <a:cs typeface="+mn-cs"/>
              </a:defRPr>
            </a:lvl5pPr>
          </a:lstStyle>
          <a:p>
            <a:pPr marL="0" lvl="0"/>
            <a:r>
              <a:rPr lang="en-US" altLang="zh-TW" dirty="0"/>
              <a:t>Click to edit Master text styles</a:t>
            </a:r>
          </a:p>
        </p:txBody>
      </p:sp>
      <p:sp>
        <p:nvSpPr>
          <p:cNvPr id="7" name="Rectangle 6"/>
          <p:cNvSpPr/>
          <p:nvPr userDrawn="1"/>
        </p:nvSpPr>
        <p:spPr>
          <a:xfrm>
            <a:off x="623392" y="368688"/>
            <a:ext cx="2976331"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b="1" dirty="0">
              <a:solidFill>
                <a:srgbClr val="FFFFFF"/>
              </a:solidFill>
              <a:latin typeface="Arial" panose="020B0604020202090204" pitchFamily="34" charset="0"/>
              <a:cs typeface="Arial" panose="020B0604020202090204" pitchFamily="34" charset="0"/>
            </a:endParaRPr>
          </a:p>
        </p:txBody>
      </p:sp>
      <p:sp>
        <p:nvSpPr>
          <p:cNvPr id="8" name="Right Triangle 7"/>
          <p:cNvSpPr/>
          <p:nvPr userDrawn="1"/>
        </p:nvSpPr>
        <p:spPr>
          <a:xfrm>
            <a:off x="3599723" y="368688"/>
            <a:ext cx="672075" cy="252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srgbClr val="FFFFFF"/>
              </a:solidFill>
              <a:latin typeface="Arial" panose="020B0604020202090204" pitchFamily="34" charset="0"/>
              <a:cs typeface="Arial" panose="020B0604020202090204" pitchFamily="34" charset="0"/>
            </a:endParaRPr>
          </a:p>
        </p:txBody>
      </p:sp>
      <p:sp>
        <p:nvSpPr>
          <p:cNvPr id="9" name="Parallelogram 4"/>
          <p:cNvSpPr/>
          <p:nvPr userDrawn="1"/>
        </p:nvSpPr>
        <p:spPr>
          <a:xfrm flipH="1">
            <a:off x="3802921" y="368688"/>
            <a:ext cx="7861696" cy="252000"/>
          </a:xfrm>
          <a:custGeom>
            <a:avLst/>
            <a:gdLst>
              <a:gd name="connsiteX0" fmla="*/ 0 w 5896272"/>
              <a:gd name="connsiteY0" fmla="*/ 215976 h 215976"/>
              <a:gd name="connsiteX1" fmla="*/ 53994 w 5896272"/>
              <a:gd name="connsiteY1" fmla="*/ 0 h 215976"/>
              <a:gd name="connsiteX2" fmla="*/ 5896272 w 5896272"/>
              <a:gd name="connsiteY2" fmla="*/ 0 h 215976"/>
              <a:gd name="connsiteX3" fmla="*/ 5842278 w 5896272"/>
              <a:gd name="connsiteY3" fmla="*/ 215976 h 215976"/>
              <a:gd name="connsiteX4" fmla="*/ 0 w 5896272"/>
              <a:gd name="connsiteY4" fmla="*/ 215976 h 215976"/>
              <a:gd name="connsiteX0-1" fmla="*/ 0 w 5896272"/>
              <a:gd name="connsiteY0-2" fmla="*/ 215976 h 235431"/>
              <a:gd name="connsiteX1-3" fmla="*/ 53994 w 5896272"/>
              <a:gd name="connsiteY1-4" fmla="*/ 0 h 235431"/>
              <a:gd name="connsiteX2-5" fmla="*/ 5896272 w 5896272"/>
              <a:gd name="connsiteY2-6" fmla="*/ 0 h 235431"/>
              <a:gd name="connsiteX3-7" fmla="*/ 5346167 w 5896272"/>
              <a:gd name="connsiteY3-8" fmla="*/ 235431 h 235431"/>
              <a:gd name="connsiteX4-9" fmla="*/ 0 w 5896272"/>
              <a:gd name="connsiteY4-10" fmla="*/ 215976 h 235431"/>
              <a:gd name="connsiteX0-11" fmla="*/ 0 w 5896272"/>
              <a:gd name="connsiteY0-12" fmla="*/ 215976 h 235431"/>
              <a:gd name="connsiteX1-13" fmla="*/ 482011 w 5896272"/>
              <a:gd name="connsiteY1-14" fmla="*/ 0 h 235431"/>
              <a:gd name="connsiteX2-15" fmla="*/ 5896272 w 5896272"/>
              <a:gd name="connsiteY2-16" fmla="*/ 0 h 235431"/>
              <a:gd name="connsiteX3-17" fmla="*/ 5346167 w 5896272"/>
              <a:gd name="connsiteY3-18" fmla="*/ 235431 h 235431"/>
              <a:gd name="connsiteX4-19" fmla="*/ 0 w 5896272"/>
              <a:gd name="connsiteY4-20" fmla="*/ 215976 h 235431"/>
              <a:gd name="connsiteX0-21" fmla="*/ 0 w 5896272"/>
              <a:gd name="connsiteY0-22" fmla="*/ 215976 h 240193"/>
              <a:gd name="connsiteX1-23" fmla="*/ 482011 w 5896272"/>
              <a:gd name="connsiteY1-24" fmla="*/ 0 h 240193"/>
              <a:gd name="connsiteX2-25" fmla="*/ 5896272 w 5896272"/>
              <a:gd name="connsiteY2-26" fmla="*/ 0 h 240193"/>
              <a:gd name="connsiteX3-27" fmla="*/ 5360454 w 5896272"/>
              <a:gd name="connsiteY3-28" fmla="*/ 240193 h 240193"/>
              <a:gd name="connsiteX4-29" fmla="*/ 0 w 5896272"/>
              <a:gd name="connsiteY4-30" fmla="*/ 215976 h 240193"/>
              <a:gd name="connsiteX0-31" fmla="*/ 0 w 5896272"/>
              <a:gd name="connsiteY0-32" fmla="*/ 215976 h 225905"/>
              <a:gd name="connsiteX1-33" fmla="*/ 482011 w 5896272"/>
              <a:gd name="connsiteY1-34" fmla="*/ 0 h 225905"/>
              <a:gd name="connsiteX2-35" fmla="*/ 5896272 w 5896272"/>
              <a:gd name="connsiteY2-36" fmla="*/ 0 h 225905"/>
              <a:gd name="connsiteX3-37" fmla="*/ 5398554 w 5896272"/>
              <a:gd name="connsiteY3-38" fmla="*/ 225905 h 225905"/>
              <a:gd name="connsiteX4-39" fmla="*/ 0 w 5896272"/>
              <a:gd name="connsiteY4-40" fmla="*/ 215976 h 225905"/>
              <a:gd name="connsiteX0-41" fmla="*/ 0 w 5896272"/>
              <a:gd name="connsiteY0-42" fmla="*/ 215976 h 215976"/>
              <a:gd name="connsiteX1-43" fmla="*/ 482011 w 5896272"/>
              <a:gd name="connsiteY1-44" fmla="*/ 0 h 215976"/>
              <a:gd name="connsiteX2-45" fmla="*/ 5896272 w 5896272"/>
              <a:gd name="connsiteY2-46" fmla="*/ 0 h 215976"/>
              <a:gd name="connsiteX3-47" fmla="*/ 5398554 w 5896272"/>
              <a:gd name="connsiteY3-48" fmla="*/ 213205 h 215976"/>
              <a:gd name="connsiteX4-49" fmla="*/ 0 w 5896272"/>
              <a:gd name="connsiteY4-50" fmla="*/ 215976 h 2159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96272" h="215976">
                <a:moveTo>
                  <a:pt x="0" y="215976"/>
                </a:moveTo>
                <a:lnTo>
                  <a:pt x="482011" y="0"/>
                </a:lnTo>
                <a:lnTo>
                  <a:pt x="5896272" y="0"/>
                </a:lnTo>
                <a:lnTo>
                  <a:pt x="5398554" y="213205"/>
                </a:lnTo>
                <a:lnTo>
                  <a:pt x="0" y="2159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srgbClr val="FFFFFF"/>
              </a:solidFill>
              <a:latin typeface="Arial" panose="020B0604020202090204" pitchFamily="34" charset="0"/>
              <a:cs typeface="Arial" panose="020B0604020202090204" pitchFamily="34" charset="0"/>
            </a:endParaRPr>
          </a:p>
        </p:txBody>
      </p:sp>
      <p:sp>
        <p:nvSpPr>
          <p:cNvPr id="10" name="Text Placeholder 34"/>
          <p:cNvSpPr>
            <a:spLocks noGrp="1"/>
          </p:cNvSpPr>
          <p:nvPr>
            <p:ph type="body" sz="quarter" idx="13"/>
          </p:nvPr>
        </p:nvSpPr>
        <p:spPr>
          <a:xfrm>
            <a:off x="622299" y="6129350"/>
            <a:ext cx="9938280" cy="138499"/>
          </a:xfrm>
        </p:spPr>
        <p:txBody>
          <a:bodyPr wrap="square">
            <a:spAutoFit/>
          </a:bodyPr>
          <a:lstStyle>
            <a:lvl1pPr marL="0" indent="0">
              <a:buNone/>
              <a:defRPr sz="900" i="1"/>
            </a:lvl1pPr>
            <a:lvl2pPr>
              <a:defRPr sz="800" i="1"/>
            </a:lvl2pPr>
            <a:lvl3pPr>
              <a:defRPr sz="800" i="1"/>
            </a:lvl3pPr>
            <a:lvl4pPr>
              <a:defRPr sz="800" i="1"/>
            </a:lvl4pPr>
            <a:lvl5pPr>
              <a:defRPr sz="800" i="1"/>
            </a:lvl5pPr>
          </a:lstStyle>
          <a:p>
            <a:pPr lvl="0"/>
            <a:r>
              <a:rPr lang="en-US" altLang="zh-TW" dirty="0"/>
              <a:t>Click to edit Master text styles</a:t>
            </a:r>
          </a:p>
        </p:txBody>
      </p:sp>
    </p:spTree>
    <p:extLst>
      <p:ext uri="{BB962C8B-B14F-4D97-AF65-F5344CB8AC3E}">
        <p14:creationId xmlns:p14="http://schemas.microsoft.com/office/powerpoint/2010/main" val="2299156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703020202090204" pitchFamily="34" charset="0"/>
              </a:defRPr>
            </a:lvl1pPr>
          </a:lstStyle>
          <a:p>
            <a:endParaRPr lang="en-US" dirty="0"/>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2182293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703020202090204" pitchFamily="34" charset="0"/>
              </a:rPr>
              <a:t>The services and materials provided by Boston Consulting Group (BCG) are subject to BCG's Standard Terms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to update these materials after the date hereof, notwithstanding that such information may become outdated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or inaccurate.</a:t>
            </a:r>
          </a:p>
          <a:p>
            <a:pPr indent="0">
              <a:lnSpc>
                <a:spcPct val="100000"/>
              </a:lnSpc>
            </a:pPr>
            <a:r>
              <a:rPr lang="en-US" sz="900" b="0" dirty="0">
                <a:latin typeface="+mn-lt"/>
                <a:sym typeface="Trebuchet MS" panose="020B0703020202090204" pitchFamily="34" charset="0"/>
              </a:rPr>
              <a:t> </a:t>
            </a:r>
          </a:p>
          <a:p>
            <a:pPr indent="0">
              <a:lnSpc>
                <a:spcPct val="100000"/>
              </a:lnSpc>
            </a:pPr>
            <a:r>
              <a:rPr lang="en-US" sz="900" b="0" dirty="0">
                <a:latin typeface="+mn-lt"/>
                <a:sym typeface="Trebuchet MS" panose="020B070302020209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of this document shall be deemed agreement with and consideration for the foregoing.</a:t>
            </a:r>
          </a:p>
          <a:p>
            <a:pPr indent="0">
              <a:lnSpc>
                <a:spcPct val="100000"/>
              </a:lnSpc>
            </a:pPr>
            <a:endParaRPr lang="en-US" sz="900" b="0" dirty="0">
              <a:latin typeface="+mn-lt"/>
              <a:sym typeface="Trebuchet MS" panose="020B0703020202090204"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sz="900" b="0" dirty="0">
                <a:latin typeface="+mn-lt"/>
                <a:sym typeface="Trebuchet MS" panose="020B0703020202090204" pitchFamily="34" charset="0"/>
              </a:rPr>
              <a:t>BCG does not provide fairness opinions or valuations of market transactions, and these materials should not be relied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703020202090204" pitchFamily="34" charset="0"/>
              </a:rPr>
            </a:br>
            <a:r>
              <a:rPr lang="en-US" sz="900" b="0" dirty="0">
                <a:latin typeface="+mn-lt"/>
                <a:sym typeface="Trebuchet MS" panose="020B0703020202090204" pitchFamily="34" charset="0"/>
              </a:rPr>
              <a:t>or operating assumptions will clearly impact the analyses and conclusions.</a:t>
            </a:r>
          </a:p>
        </p:txBody>
      </p:sp>
      <p:sp>
        <p:nvSpPr>
          <p:cNvPr id="7" name="Title 6"/>
          <p:cNvSpPr txBox="1"/>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70302020209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703020202090204" pitchFamily="34" charset="0"/>
              </a:defRPr>
            </a:lvl1pPr>
          </a:lstStyle>
          <a:p>
            <a:endParaRPr lang="en-US" dirty="0"/>
          </a:p>
        </p:txBody>
      </p:sp>
      <p:sp>
        <p:nvSpPr>
          <p:cNvPr id="11"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Tree>
    <p:extLst>
      <p:ext uri="{BB962C8B-B14F-4D97-AF65-F5344CB8AC3E}">
        <p14:creationId xmlns:p14="http://schemas.microsoft.com/office/powerpoint/2010/main" val="2983870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0419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Trebuchet MS" panose="020B0703020202090204" pitchFamily="34" charset="0"/>
                <a:ea typeface="+mn-ea"/>
                <a:cs typeface="+mn-cs"/>
                <a:sym typeface="Trebuchet MS" panose="020B0703020202090204" pitchFamily="34" charset="0"/>
              </a:rPr>
              <a:t>‹#›</a:t>
            </a:fld>
            <a:endParaRPr lang="en-US" sz="1000" kern="1200" dirty="0">
              <a:solidFill>
                <a:schemeClr val="bg1"/>
              </a:solidFill>
              <a:latin typeface="Trebuchet MS" panose="020B0703020202090204" pitchFamily="34" charset="0"/>
              <a:ea typeface="+mn-ea"/>
              <a:cs typeface="+mn-cs"/>
              <a:sym typeface="Trebuchet MS" panose="020B070302020209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703020202090204" pitchFamily="34" charset="0"/>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noAutofit/>
          </a:bodyPr>
          <a:lstStyle/>
          <a:p>
            <a:pPr>
              <a:lnSpc>
                <a:spcPct val="95000"/>
              </a:lnSpc>
            </a:pPr>
            <a:endParaRPr lang="en-US" sz="1200" dirty="0">
              <a:solidFill>
                <a:srgbClr val="FFFFFF"/>
              </a:solidFill>
              <a:latin typeface="Trebuchet MS" panose="020B070302020209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4222400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Trebuchet MS" panose="020B0703020202090204" pitchFamily="34" charset="0"/>
                <a:ea typeface="+mn-ea"/>
                <a:cs typeface="+mn-cs"/>
                <a:sym typeface="Trebuchet MS" panose="020B0703020202090204" pitchFamily="34" charset="0"/>
              </a:rPr>
              <a:t>‹#›</a:t>
            </a:fld>
            <a:endParaRPr lang="en-US" sz="1000" kern="1200" dirty="0">
              <a:solidFill>
                <a:schemeClr val="bg1"/>
              </a:solidFill>
              <a:latin typeface="Trebuchet MS" panose="020B0703020202090204" pitchFamily="34" charset="0"/>
              <a:ea typeface="+mn-ea"/>
              <a:cs typeface="+mn-cs"/>
              <a:sym typeface="Trebuchet MS" panose="020B070302020209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703020202090204" pitchFamily="34" charset="0"/>
              <a:sym typeface="Trebuchet MS" panose="020B070302020209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703020202090204" pitchFamily="34" charset="0"/>
            </a:endParaRPr>
          </a:p>
        </p:txBody>
      </p:sp>
    </p:spTree>
    <p:extLst>
      <p:ext uri="{BB962C8B-B14F-4D97-AF65-F5344CB8AC3E}">
        <p14:creationId xmlns:p14="http://schemas.microsoft.com/office/powerpoint/2010/main" val="576619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Trebuchet MS" panose="020B0703020202090204" pitchFamily="34" charset="0"/>
                <a:ea typeface="+mn-ea"/>
                <a:cs typeface="+mn-cs"/>
                <a:sym typeface="Trebuchet MS" panose="020B0703020202090204" pitchFamily="34" charset="0"/>
              </a:rPr>
              <a:t>‹#›</a:t>
            </a:fld>
            <a:endParaRPr lang="en-US" sz="1000" kern="1200" dirty="0">
              <a:solidFill>
                <a:schemeClr val="bg1"/>
              </a:solidFill>
              <a:latin typeface="Trebuchet MS" panose="020B0703020202090204" pitchFamily="34" charset="0"/>
              <a:ea typeface="+mn-ea"/>
              <a:cs typeface="+mn-cs"/>
              <a:sym typeface="Trebuchet MS" panose="020B0703020202090204" pitchFamily="34" charset="0"/>
            </a:endParaRPr>
          </a:p>
        </p:txBody>
      </p:sp>
      <p:sp>
        <p:nvSpPr>
          <p:cNvPr id="10" name="Title 1"/>
          <p:cNvSpPr txBox="1"/>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703020202090204" pitchFamily="34" charset="0"/>
                <a:ea typeface="+mj-ea"/>
                <a:cs typeface="+mj-cs"/>
                <a:sym typeface="Trebuchet MS" panose="020B070302020209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581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4"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72606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70302020209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noAutofit/>
          </a:bodyPr>
          <a:lstStyle/>
          <a:p>
            <a:pPr>
              <a:lnSpc>
                <a:spcPct val="95000"/>
              </a:lnSpc>
            </a:pPr>
            <a:endParaRPr lang="en-US" sz="1200" dirty="0">
              <a:solidFill>
                <a:srgbClr val="FFFFFF"/>
              </a:solidFill>
              <a:latin typeface="Trebuchet MS" panose="020B070302020209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3715396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703020202090204" pitchFamily="34" charset="0"/>
              <a:sym typeface="Trebuchet MS" panose="020B070302020209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703020202090204" pitchFamily="34" charset="0"/>
            </a:endParaRPr>
          </a:p>
        </p:txBody>
      </p:sp>
    </p:spTree>
    <p:extLst>
      <p:ext uri="{BB962C8B-B14F-4D97-AF65-F5344CB8AC3E}">
        <p14:creationId xmlns:p14="http://schemas.microsoft.com/office/powerpoint/2010/main" val="3347274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txBox="1"/>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703020202090204" pitchFamily="34" charset="0"/>
                <a:ea typeface="+mj-ea"/>
                <a:cs typeface="+mj-cs"/>
                <a:sym typeface="Trebuchet MS" panose="020B070302020209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377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703020202090204" pitchFamily="34" charset="0"/>
              <a:ea typeface="+mj-ea"/>
              <a:cs typeface="+mj-cs"/>
              <a:sym typeface="Trebuchet MS" panose="020B070302020209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703020202090204" pitchFamily="34" charset="0"/>
            </a:endParaRPr>
          </a:p>
        </p:txBody>
      </p:sp>
      <p:sp>
        <p:nvSpPr>
          <p:cNvPr id="21" name="Rectangle 20"/>
          <p:cNvSpPr/>
          <p:nvPr userDrawn="1"/>
        </p:nvSpPr>
        <p:spPr bwMode="black">
          <a:xfrm>
            <a:off x="0" y="0"/>
            <a:ext cx="12192000" cy="68580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703020202090204" pitchFamily="34" charset="0"/>
            </a:endParaRPr>
          </a:p>
        </p:txBody>
      </p:sp>
      <p:sp>
        <p:nvSpPr>
          <p:cNvPr id="22" name="Text Placeholder 6"/>
          <p:cNvSpPr>
            <a:spLocks noGrp="1"/>
          </p:cNvSpPr>
          <p:nvPr>
            <p:ph type="body" sz="quarter" idx="12" hasCustomPrompt="1"/>
          </p:nvPr>
        </p:nvSpPr>
        <p:spPr bwMode="black">
          <a:xfrm>
            <a:off x="4112075" y="626866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70302020209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4112075" y="5003801"/>
            <a:ext cx="6868800" cy="592882"/>
          </a:xfrm>
          <a:prstGeom prst="rect">
            <a:avLst/>
          </a:prstGeom>
        </p:spPr>
        <p:txBody>
          <a:bodyPr anchor="ctr"/>
          <a:lstStyle>
            <a:lvl1pPr marL="0" indent="0" algn="l">
              <a:lnSpc>
                <a:spcPct val="110000"/>
              </a:lnSpc>
              <a:buNone/>
              <a:defRPr sz="1600" baseline="0">
                <a:solidFill>
                  <a:schemeClr val="bg1"/>
                </a:solidFill>
                <a:latin typeface="+mn-lt"/>
                <a:sym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4112075" y="2135251"/>
            <a:ext cx="6868800" cy="2601850"/>
          </a:xfrm>
          <a:prstGeom prst="rect">
            <a:avLst/>
          </a:prstGeom>
        </p:spPr>
        <p:txBody>
          <a:bodyPr anchor="b">
            <a:normAutofit/>
          </a:bodyPr>
          <a:lstStyle>
            <a:lvl1pPr algn="l">
              <a:lnSpc>
                <a:spcPct val="93000"/>
              </a:lnSpc>
              <a:defRPr sz="5400" baseline="0">
                <a:solidFill>
                  <a:schemeClr val="bg1"/>
                </a:solidFill>
                <a:latin typeface="+mj-lt"/>
                <a:sym typeface="Trebuchet MS" panose="020B0703020202090204" pitchFamily="34" charset="0"/>
              </a:defRPr>
            </a:lvl1pPr>
          </a:lstStyle>
          <a:p>
            <a:r>
              <a:rPr lang="en-US" dirty="0"/>
              <a:t>Title in Title Case</a:t>
            </a:r>
          </a:p>
        </p:txBody>
      </p:sp>
    </p:spTree>
    <p:extLst>
      <p:ext uri="{BB962C8B-B14F-4D97-AF65-F5344CB8AC3E}">
        <p14:creationId xmlns:p14="http://schemas.microsoft.com/office/powerpoint/2010/main" val="4156393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a:fillRect/>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70302020209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11" name="FooterSimple" hidden="1"/>
          <p:cNvSpPr txBox="1"/>
          <p:nvPr userDrawn="1">
            <p:custDataLst>
              <p:tags r:id="rId2"/>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315598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703020202090204" pitchFamily="34" charset="0"/>
              <a:sym typeface="Trebuchet MS" panose="020B070302020209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703020202090204" pitchFamily="34" charset="0"/>
              <a:sym typeface="Trebuchet MS" panose="020B070302020209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703020202090204" pitchFamily="34" charset="0"/>
                <a:sym typeface="Trebuchet MS" panose="020B0703020202090204" pitchFamily="34" charset="0"/>
              </a:rPr>
              <a:t>Table of contents</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solidFill>
                <a:latin typeface="Trebuchet MS" panose="020B0703020202090204" pitchFamily="34" charset="0"/>
                <a:ea typeface="+mn-ea"/>
                <a:cs typeface="+mn-cs"/>
                <a:sym typeface="Trebuchet MS" panose="020B0703020202090204" pitchFamily="34" charset="0"/>
              </a:rPr>
              <a:t>‹#›</a:t>
            </a:fld>
            <a:endParaRPr lang="en-US" sz="1000" kern="1200" dirty="0">
              <a:solidFill>
                <a:schemeClr val="bg1"/>
              </a:solidFill>
              <a:latin typeface="Trebuchet MS" panose="020B0703020202090204" pitchFamily="34" charset="0"/>
              <a:ea typeface="+mn-ea"/>
              <a:cs typeface="+mn-cs"/>
              <a:sym typeface="Trebuchet MS" panose="020B070302020209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771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1_Blank">
    <p:spTree>
      <p:nvGrpSpPr>
        <p:cNvPr id="1" name=""/>
        <p:cNvGrpSpPr/>
        <p:nvPr/>
      </p:nvGrpSpPr>
      <p:grpSpPr>
        <a:xfrm>
          <a:off x="0" y="0"/>
          <a:ext cx="0" cy="0"/>
          <a:chOff x="0" y="0"/>
          <a:chExt cx="0" cy="0"/>
        </a:xfrm>
      </p:grpSpPr>
      <p:sp>
        <p:nvSpPr>
          <p:cNvPr id="3" name="Tytuł 7"/>
          <p:cNvSpPr>
            <a:spLocks noGrp="1"/>
          </p:cNvSpPr>
          <p:nvPr>
            <p:ph type="title" hasCustomPrompt="1"/>
          </p:nvPr>
        </p:nvSpPr>
        <p:spPr>
          <a:xfrm>
            <a:off x="659396" y="437074"/>
            <a:ext cx="1717714" cy="332399"/>
          </a:xfrm>
          <a:prstGeom prst="rect">
            <a:avLst/>
          </a:prstGeom>
        </p:spPr>
        <p:txBody>
          <a:bodyPr wrap="none">
            <a:spAutoFit/>
          </a:bodyPr>
          <a:lstStyle>
            <a:lvl1pPr>
              <a:defRPr>
                <a:solidFill>
                  <a:schemeClr val="tx1"/>
                </a:solidFill>
              </a:defRPr>
            </a:lvl1pPr>
          </a:lstStyle>
          <a:p>
            <a:r>
              <a:rPr lang="en-US" dirty="0"/>
              <a:t>Sample Title</a:t>
            </a:r>
          </a:p>
        </p:txBody>
      </p:sp>
    </p:spTree>
    <p:extLst>
      <p:ext uri="{BB962C8B-B14F-4D97-AF65-F5344CB8AC3E}">
        <p14:creationId xmlns:p14="http://schemas.microsoft.com/office/powerpoint/2010/main" val="37808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703020202090204" pitchFamily="34" charset="0"/>
              </a:defRPr>
            </a:lvl1pPr>
          </a:lstStyle>
          <a:p>
            <a:endParaRPr lang="en-US" dirty="0"/>
          </a:p>
        </p:txBody>
      </p:sp>
      <p:sp>
        <p:nvSpPr>
          <p:cNvPr id="6"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lumMod val="50000"/>
                  </a:schemeClr>
                </a:solidFill>
                <a:latin typeface="+mn-lt"/>
                <a:sym typeface="Trebuchet MS" panose="020B0703020202090204" pitchFamily="34" charset="0"/>
              </a:rPr>
              <a:t>survey charts v2.pptx</a:t>
            </a:r>
            <a:endParaRPr lang="en-US" sz="700" dirty="0">
              <a:solidFill>
                <a:schemeClr val="bg1">
                  <a:lumMod val="50000"/>
                </a:schemeClr>
              </a:solidFill>
              <a:latin typeface="+mn-lt"/>
              <a:sym typeface="Trebuchet MS" panose="020B070302020209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baseline="0">
                <a:solidFill>
                  <a:schemeClr val="tx2">
                    <a:lumMod val="100000"/>
                  </a:schemeClr>
                </a:solidFill>
                <a:latin typeface="Arial" panose="020B0604020202090204" pitchFamily="34" charset="0"/>
                <a:ea typeface="微软雅黑" pitchFamily="34" charset="-122"/>
                <a:sym typeface="Trebuchet MS" panose="020B0703020202090204" pitchFamily="34" charset="0"/>
              </a:defRPr>
            </a:lvl1pPr>
          </a:lstStyle>
          <a:p>
            <a:pPr lvl="0"/>
            <a:r>
              <a:rPr lang="en-US" dirty="0"/>
              <a:t>Click to add title</a:t>
            </a:r>
          </a:p>
        </p:txBody>
      </p:sp>
    </p:spTree>
    <p:extLst>
      <p:ext uri="{BB962C8B-B14F-4D97-AF65-F5344CB8AC3E}">
        <p14:creationId xmlns:p14="http://schemas.microsoft.com/office/powerpoint/2010/main" val="1520282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1136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2.xml"/><Relationship Id="rId21" Type="http://schemas.openxmlformats.org/officeDocument/2006/relationships/slideLayout" Target="../slideLayouts/slideLayout27.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63" Type="http://schemas.openxmlformats.org/officeDocument/2006/relationships/slideLayout" Target="../slideLayouts/slideLayout69.xml"/><Relationship Id="rId68" Type="http://schemas.openxmlformats.org/officeDocument/2006/relationships/tags" Target="../tags/tag2.xml"/><Relationship Id="rId7" Type="http://schemas.openxmlformats.org/officeDocument/2006/relationships/slideLayout" Target="../slideLayouts/slideLayout13.xml"/><Relationship Id="rId71" Type="http://schemas.openxmlformats.org/officeDocument/2006/relationships/image" Target="../media/image4.emf"/><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3" Type="http://schemas.openxmlformats.org/officeDocument/2006/relationships/slideLayout" Target="../slideLayouts/slideLayout59.xml"/><Relationship Id="rId58" Type="http://schemas.openxmlformats.org/officeDocument/2006/relationships/slideLayout" Target="../slideLayouts/slideLayout64.xml"/><Relationship Id="rId66" Type="http://schemas.openxmlformats.org/officeDocument/2006/relationships/slideLayout" Target="../slideLayouts/slideLayout72.xml"/><Relationship Id="rId5" Type="http://schemas.openxmlformats.org/officeDocument/2006/relationships/slideLayout" Target="../slideLayouts/slideLayout11.xml"/><Relationship Id="rId61" Type="http://schemas.openxmlformats.org/officeDocument/2006/relationships/slideLayout" Target="../slideLayouts/slideLayout67.xml"/><Relationship Id="rId19" Type="http://schemas.openxmlformats.org/officeDocument/2006/relationships/slideLayout" Target="../slideLayouts/slideLayout2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56" Type="http://schemas.openxmlformats.org/officeDocument/2006/relationships/slideLayout" Target="../slideLayouts/slideLayout62.xml"/><Relationship Id="rId64" Type="http://schemas.openxmlformats.org/officeDocument/2006/relationships/slideLayout" Target="../slideLayouts/slideLayout70.xml"/><Relationship Id="rId69" Type="http://schemas.openxmlformats.org/officeDocument/2006/relationships/tags" Target="../tags/tag3.xml"/><Relationship Id="rId8" Type="http://schemas.openxmlformats.org/officeDocument/2006/relationships/slideLayout" Target="../slideLayouts/slideLayout14.xml"/><Relationship Id="rId51" Type="http://schemas.openxmlformats.org/officeDocument/2006/relationships/slideLayout" Target="../slideLayouts/slideLayout57.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59" Type="http://schemas.openxmlformats.org/officeDocument/2006/relationships/slideLayout" Target="../slideLayouts/slideLayout65.xml"/><Relationship Id="rId67" Type="http://schemas.openxmlformats.org/officeDocument/2006/relationships/theme" Target="../theme/theme2.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54" Type="http://schemas.openxmlformats.org/officeDocument/2006/relationships/slideLayout" Target="../slideLayouts/slideLayout60.xml"/><Relationship Id="rId62" Type="http://schemas.openxmlformats.org/officeDocument/2006/relationships/slideLayout" Target="../slideLayouts/slideLayout68.xml"/><Relationship Id="rId70"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 Id="rId57" Type="http://schemas.openxmlformats.org/officeDocument/2006/relationships/slideLayout" Target="../slideLayouts/slideLayout63.xml"/><Relationship Id="rId10" Type="http://schemas.openxmlformats.org/officeDocument/2006/relationships/slideLayout" Target="../slideLayouts/slideLayout16.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slideLayout" Target="../slideLayouts/slideLayout58.xml"/><Relationship Id="rId60" Type="http://schemas.openxmlformats.org/officeDocument/2006/relationships/slideLayout" Target="../slideLayouts/slideLayout66.xml"/><Relationship Id="rId65" Type="http://schemas.openxmlformats.org/officeDocument/2006/relationships/slideLayout" Target="../slideLayouts/slideLayout71.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9" Type="http://schemas.openxmlformats.org/officeDocument/2006/relationships/slideLayout" Target="../slideLayouts/slideLayout45.xml"/><Relationship Id="rId34" Type="http://schemas.openxmlformats.org/officeDocument/2006/relationships/slideLayout" Target="../slideLayouts/slideLayout40.xml"/><Relationship Id="rId50" Type="http://schemas.openxmlformats.org/officeDocument/2006/relationships/slideLayout" Target="../slideLayouts/slideLayout56.xml"/><Relationship Id="rId55"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6553200"/>
            <a:ext cx="12192000" cy="304800"/>
          </a:xfrm>
          <a:custGeom>
            <a:avLst/>
            <a:gdLst/>
            <a:ahLst/>
            <a:cxnLst/>
            <a:rect l="l" t="t" r="r" b="b"/>
            <a:pathLst>
              <a:path w="8458200" h="304800">
                <a:moveTo>
                  <a:pt x="0" y="304800"/>
                </a:moveTo>
                <a:lnTo>
                  <a:pt x="8458200" y="304800"/>
                </a:lnTo>
                <a:lnTo>
                  <a:pt x="8458200" y="0"/>
                </a:lnTo>
                <a:lnTo>
                  <a:pt x="0" y="0"/>
                </a:lnTo>
                <a:lnTo>
                  <a:pt x="0" y="304800"/>
                </a:lnTo>
                <a:close/>
              </a:path>
            </a:pathLst>
          </a:custGeom>
          <a:solidFill>
            <a:srgbClr val="BB8A0A"/>
          </a:solidFill>
        </p:spPr>
        <p:txBody>
          <a:bodyPr wrap="square" lIns="0" tIns="0" rIns="0" bIns="0" rtlCol="0"/>
          <a:lstStyle/>
          <a:p>
            <a:endParaRPr sz="1800" dirty="0"/>
          </a:p>
        </p:txBody>
      </p:sp>
      <p:sp>
        <p:nvSpPr>
          <p:cNvPr id="2" name="Holder 2"/>
          <p:cNvSpPr>
            <a:spLocks noGrp="1"/>
          </p:cNvSpPr>
          <p:nvPr>
            <p:ph type="title"/>
          </p:nvPr>
        </p:nvSpPr>
        <p:spPr>
          <a:xfrm>
            <a:off x="2309903" y="2057400"/>
            <a:ext cx="7572195" cy="553998"/>
          </a:xfrm>
          <a:prstGeom prst="rect">
            <a:avLst/>
          </a:prstGeom>
        </p:spPr>
        <p:txBody>
          <a:bodyPr wrap="square" lIns="0" tIns="0" rIns="0" bIns="0">
            <a:spAutoFit/>
          </a:bodyPr>
          <a:lstStyle>
            <a:lvl1pPr>
              <a:defRPr sz="3600" b="1" i="0">
                <a:solidFill>
                  <a:srgbClr val="B00B2D"/>
                </a:solidFill>
                <a:latin typeface="Arial" panose="020B0604020202090204"/>
                <a:cs typeface="Arial" panose="020B0604020202090204"/>
              </a:defRPr>
            </a:lvl1pPr>
          </a:lstStyle>
          <a:p>
            <a:endParaRPr dirty="0"/>
          </a:p>
        </p:txBody>
      </p:sp>
      <p:sp>
        <p:nvSpPr>
          <p:cNvPr id="3" name="Holder 3"/>
          <p:cNvSpPr>
            <a:spLocks noGrp="1"/>
          </p:cNvSpPr>
          <p:nvPr>
            <p:ph type="body" idx="1"/>
          </p:nvPr>
        </p:nvSpPr>
        <p:spPr>
          <a:xfrm>
            <a:off x="1160356" y="4797624"/>
            <a:ext cx="9871289" cy="307777"/>
          </a:xfrm>
          <a:prstGeom prst="rect">
            <a:avLst/>
          </a:prstGeom>
        </p:spPr>
        <p:txBody>
          <a:bodyPr wrap="square" lIns="0" tIns="0" rIns="0" bIns="0">
            <a:spAutoFit/>
          </a:bodyPr>
          <a:lstStyle>
            <a:lvl1pPr>
              <a:defRPr sz="2000" b="1" i="1">
                <a:solidFill>
                  <a:srgbClr val="191966"/>
                </a:solidFill>
                <a:latin typeface="Arial" panose="020B0604020202090204"/>
                <a:cs typeface="Arial" panose="020B0604020202090204"/>
              </a:defRPr>
            </a:lvl1pPr>
          </a:lstStyle>
          <a:p>
            <a:endParaRPr dirty="0"/>
          </a:p>
        </p:txBody>
      </p:sp>
      <p:sp>
        <p:nvSpPr>
          <p:cNvPr id="10" name="Holder 6"/>
          <p:cNvSpPr txBox="1"/>
          <p:nvPr userDrawn="1"/>
        </p:nvSpPr>
        <p:spPr>
          <a:xfrm>
            <a:off x="11582401" y="6581002"/>
            <a:ext cx="956721" cy="204351"/>
          </a:xfrm>
          <a:prstGeom prst="rect">
            <a:avLst/>
          </a:prstGeom>
        </p:spPr>
        <p:txBody>
          <a:bodyPr lIns="0" tIns="0" rIns="0" bIns="0"/>
          <a:lstStyle>
            <a:defPPr>
              <a:defRPr lang="en-US"/>
            </a:defPPr>
            <a:lvl1pPr marL="0" algn="l" defTabSz="914400" rtl="0" eaLnBrk="1" latinLnBrk="0" hangingPunct="1">
              <a:defRPr sz="1200" b="0" i="0" kern="1200">
                <a:solidFill>
                  <a:schemeClr val="bg1"/>
                </a:solidFill>
                <a:latin typeface="Arial" panose="020B0604020202090204" pitchFamily="34" charset="0"/>
                <a:ea typeface="+mn-ea"/>
                <a:cs typeface="Arial" panose="020B060402020209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3825">
              <a:lnSpc>
                <a:spcPts val="1650"/>
              </a:lnSpc>
            </a:pPr>
            <a:fld id="{81D60167-4931-47E6-BA6A-407CBD079E47}" type="slidenum">
              <a:rPr lang="en-US" sz="1200" smtClean="0"/>
              <a:t>‹#›</a:t>
            </a:fld>
            <a:endParaRPr lang="en-US" sz="1200" dirty="0"/>
          </a:p>
        </p:txBody>
      </p:sp>
      <p:sp>
        <p:nvSpPr>
          <p:cNvPr id="11" name="TextBox 10"/>
          <p:cNvSpPr txBox="1"/>
          <p:nvPr userDrawn="1"/>
        </p:nvSpPr>
        <p:spPr>
          <a:xfrm>
            <a:off x="0" y="6581002"/>
            <a:ext cx="5930608" cy="276999"/>
          </a:xfrm>
          <a:prstGeom prst="rect">
            <a:avLst/>
          </a:prstGeom>
          <a:noFill/>
        </p:spPr>
        <p:txBody>
          <a:bodyPr wrap="square" rtlCol="0">
            <a:spAutoFit/>
          </a:bodyPr>
          <a:lstStyle/>
          <a:p>
            <a:r>
              <a:rPr lang="en-US" sz="1200" dirty="0">
                <a:solidFill>
                  <a:schemeClr val="bg1"/>
                </a:solidFill>
                <a:latin typeface="Arial" panose="020B0604020202090204" pitchFamily="34" charset="0"/>
                <a:cs typeface="Arial" panose="020B0604020202090204" pitchFamily="34" charset="0"/>
              </a:rPr>
              <a:t>Financial Services Development Council </a:t>
            </a:r>
            <a:r>
              <a:rPr lang="zh-TW" altLang="en-US" sz="1200" dirty="0">
                <a:solidFill>
                  <a:schemeClr val="bg1"/>
                </a:solidFill>
                <a:latin typeface="Arial" panose="020B0604020202090204" pitchFamily="34" charset="0"/>
                <a:cs typeface="Arial" panose="020B0604020202090204" pitchFamily="34" charset="0"/>
              </a:rPr>
              <a:t>香港金融發展局</a:t>
            </a:r>
          </a:p>
        </p:txBody>
      </p:sp>
      <p:sp>
        <p:nvSpPr>
          <p:cNvPr id="4" name="TextBox 3">
            <a:extLst>
              <a:ext uri="{FF2B5EF4-FFF2-40B4-BE49-F238E27FC236}">
                <a16:creationId xmlns:a16="http://schemas.microsoft.com/office/drawing/2014/main" id="{4C702673-8E56-00B3-A557-558290E15CE3}"/>
              </a:ext>
            </a:extLst>
          </p:cNvPr>
          <p:cNvSpPr txBox="1"/>
          <p:nvPr userDrawn="1"/>
        </p:nvSpPr>
        <p:spPr>
          <a:xfrm>
            <a:off x="5451304" y="6547348"/>
            <a:ext cx="1289392" cy="307777"/>
          </a:xfrm>
          <a:prstGeom prst="rect">
            <a:avLst/>
          </a:prstGeom>
          <a:noFill/>
        </p:spPr>
        <p:txBody>
          <a:bodyPr wrap="none" rtlCol="0">
            <a:spAutoFit/>
          </a:bodyPr>
          <a:lstStyle/>
          <a:p>
            <a:r>
              <a:rPr lang="en-GB" sz="1400" b="1" dirty="0">
                <a:solidFill>
                  <a:srgbClr val="C00000"/>
                </a:solidFill>
              </a:rPr>
              <a:t>CONFIDENTIAL</a:t>
            </a:r>
          </a:p>
        </p:txBody>
      </p:sp>
    </p:spTree>
    <p:extLst>
      <p:ext uri="{BB962C8B-B14F-4D97-AF65-F5344CB8AC3E}">
        <p14:creationId xmlns:p14="http://schemas.microsoft.com/office/powerpoint/2010/main" val="16900509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ctr" eaLnBrk="1" hangingPunct="1">
        <a:defRPr sz="4000">
          <a:latin typeface="+mj-lt"/>
          <a:ea typeface="+mj-ea"/>
          <a:cs typeface="+mj-cs"/>
        </a:defRPr>
      </a:lvl1pPr>
    </p:titleStyle>
    <p:bodyStyle>
      <a:lvl1pPr marL="0" algn="ctr" eaLnBrk="1" hangingPunct="1">
        <a:defRPr sz="2400">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0" imgH="0" progId="">
                  <p:embed/>
                </p:oleObj>
              </mc:Choice>
              <mc:Fallback>
                <p:oleObj name="think-cell Slide" r:id="rId70" imgW="0" imgH="0" progId="">
                  <p:embed/>
                  <p:pic>
                    <p:nvPicPr>
                      <p:cNvPr id="2" name="Object 1"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6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eaLnBrk="1">
              <a:lnSpc>
                <a:spcPct val="90000"/>
              </a:lnSpc>
              <a:spcBef>
                <a:spcPct val="0"/>
              </a:spcBef>
              <a:spcAft>
                <a:spcPct val="0"/>
              </a:spcAft>
            </a:pPr>
            <a:endParaRPr lang="en-US" sz="2400" b="0" i="0" baseline="0" dirty="0">
              <a:solidFill>
                <a:srgbClr val="FFFFFF"/>
              </a:solidFill>
              <a:latin typeface="Trebuchet MS" panose="020B0703020202090204" pitchFamily="34" charset="0"/>
              <a:ea typeface="+mj-ea"/>
              <a:cs typeface="+mj-cs"/>
              <a:sym typeface="Trebuchet MS" panose="020B070302020209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70302020209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defRPr/>
            </a:pPr>
            <a:fld id="{DFCF27A5-1A5B-48D3-A060-2758FFBB1ADD}" type="slidenum">
              <a:rPr lang="en-US" sz="1000" kern="1200" smtClean="0">
                <a:solidFill>
                  <a:schemeClr val="bg1">
                    <a:lumMod val="50000"/>
                  </a:schemeClr>
                </a:solidFill>
                <a:latin typeface="+mn-lt"/>
                <a:ea typeface="+mn-ea"/>
                <a:cs typeface="+mn-cs"/>
                <a:sym typeface="Trebuchet MS" panose="020B0703020202090204" pitchFamily="34" charset="0"/>
              </a:rPr>
              <a:t>‹#›</a:t>
            </a:fld>
            <a:endParaRPr lang="en-US" sz="1000" kern="1200" dirty="0">
              <a:solidFill>
                <a:schemeClr val="bg1">
                  <a:lumMod val="50000"/>
                </a:schemeClr>
              </a:solidFill>
              <a:latin typeface="+mn-lt"/>
              <a:ea typeface="+mn-ea"/>
              <a:cs typeface="+mn-cs"/>
              <a:sym typeface="Trebuchet MS" panose="020B070302020209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5436341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30" r:id="rId56"/>
    <p:sldLayoutId id="2147483731" r:id="rId57"/>
    <p:sldLayoutId id="2147483732" r:id="rId58"/>
    <p:sldLayoutId id="2147483733" r:id="rId59"/>
    <p:sldLayoutId id="2147483734" r:id="rId60"/>
    <p:sldLayoutId id="2147483735" r:id="rId61"/>
    <p:sldLayoutId id="2147483736" r:id="rId62"/>
    <p:sldLayoutId id="2147483737" r:id="rId63"/>
    <p:sldLayoutId id="2147483738" r:id="rId64"/>
    <p:sldLayoutId id="2147483739" r:id="rId65"/>
    <p:sldLayoutId id="2147483740" r:id="rId6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70302020209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90204" pitchFamily="34" charset="0"/>
        <a:buChar char="​"/>
        <a:defRPr lang="en-US" sz="1200" kern="1200">
          <a:solidFill>
            <a:schemeClr val="tx1"/>
          </a:solidFill>
          <a:latin typeface="+mn-lt"/>
          <a:ea typeface="+mn-ea"/>
          <a:cs typeface="+mn-cs"/>
          <a:sym typeface="Trebuchet MS" panose="020B0703020202090204" pitchFamily="34" charset="0"/>
        </a:defRPr>
      </a:lvl1pPr>
      <a:lvl2pPr marL="284480" indent="-172720" algn="l" defTabSz="914400" rtl="0" eaLnBrk="1" latinLnBrk="0" hangingPunct="1">
        <a:lnSpc>
          <a:spcPct val="90000"/>
        </a:lnSpc>
        <a:spcBef>
          <a:spcPts val="0"/>
        </a:spcBef>
        <a:spcAft>
          <a:spcPts val="300"/>
        </a:spcAft>
        <a:buClr>
          <a:schemeClr val="tx2"/>
        </a:buClr>
        <a:buFont typeface="Arial" panose="020B0604020202090204" pitchFamily="34" charset="0"/>
        <a:buChar char="•"/>
        <a:defRPr lang="en-US" sz="1200" kern="1200">
          <a:solidFill>
            <a:schemeClr val="tx1"/>
          </a:solidFill>
          <a:latin typeface="+mn-lt"/>
          <a:ea typeface="+mn-ea"/>
          <a:cs typeface="+mn-cs"/>
          <a:sym typeface="Trebuchet MS" panose="020B0703020202090204" pitchFamily="34" charset="0"/>
        </a:defRPr>
      </a:lvl2pPr>
      <a:lvl3pPr marL="511175" indent="-165735" algn="l" defTabSz="914400" rtl="0" eaLnBrk="1" latinLnBrk="0" hangingPunct="1">
        <a:lnSpc>
          <a:spcPct val="90000"/>
        </a:lnSpc>
        <a:spcBef>
          <a:spcPts val="0"/>
        </a:spcBef>
        <a:spcAft>
          <a:spcPts val="300"/>
        </a:spcAft>
        <a:buClr>
          <a:schemeClr val="tx2"/>
        </a:buClr>
        <a:buFont typeface="Trebuchet MS" panose="020B0703020202090204" pitchFamily="34" charset="0"/>
        <a:buChar char="–"/>
        <a:defRPr lang="en-US" sz="1200" kern="1200">
          <a:solidFill>
            <a:schemeClr val="tx1"/>
          </a:solidFill>
          <a:latin typeface="+mn-lt"/>
          <a:ea typeface="+mn-ea"/>
          <a:cs typeface="+mn-cs"/>
          <a:sym typeface="Trebuchet MS" panose="020B070302020209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90204" pitchFamily="34" charset="0"/>
        <a:buChar char="​"/>
        <a:defRPr lang="en-US" sz="1600" kern="1200">
          <a:solidFill>
            <a:schemeClr val="tx2"/>
          </a:solidFill>
          <a:latin typeface="+mn-lt"/>
          <a:ea typeface="+mn-ea"/>
          <a:cs typeface="+mn-cs"/>
          <a:sym typeface="Trebuchet MS" panose="020B0703020202090204" pitchFamily="34" charset="0"/>
        </a:defRPr>
      </a:lvl4pPr>
      <a:lvl5pPr marL="0" indent="0" algn="l" defTabSz="914400" rtl="0" eaLnBrk="1" latinLnBrk="0" hangingPunct="1">
        <a:lnSpc>
          <a:spcPct val="100000"/>
        </a:lnSpc>
        <a:spcBef>
          <a:spcPts val="0"/>
        </a:spcBef>
        <a:spcAft>
          <a:spcPts val="300"/>
        </a:spcAft>
        <a:buClrTx/>
        <a:buFont typeface="Arial" panose="020B0604020202090204" pitchFamily="34" charset="0"/>
        <a:buChar char="​"/>
        <a:defRPr lang="en-US" sz="1600" b="1" kern="1200" smtClean="0">
          <a:solidFill>
            <a:schemeClr val="tx1"/>
          </a:solidFill>
          <a:latin typeface="+mn-lt"/>
          <a:ea typeface="+mn-ea"/>
          <a:cs typeface="+mn-cs"/>
          <a:sym typeface="Trebuchet MS" panose="020B070302020209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90204" pitchFamily="34" charset="0"/>
        <a:buChar char="•"/>
        <a:defRPr lang="en-US" sz="1600" kern="1200" smtClean="0">
          <a:solidFill>
            <a:schemeClr val="tx1"/>
          </a:solidFill>
          <a:latin typeface="+mn-lt"/>
          <a:ea typeface="+mn-ea"/>
          <a:cs typeface="+mn-cs"/>
          <a:sym typeface="Trebuchet MS" panose="020B0703020202090204" pitchFamily="34" charset="0"/>
        </a:defRPr>
      </a:lvl6pPr>
      <a:lvl7pPr marL="0" indent="0" algn="l" defTabSz="914400" rtl="0" eaLnBrk="1" latinLnBrk="0" hangingPunct="1">
        <a:lnSpc>
          <a:spcPct val="90000"/>
        </a:lnSpc>
        <a:spcBef>
          <a:spcPts val="900"/>
        </a:spcBef>
        <a:spcAft>
          <a:spcPts val="900"/>
        </a:spcAft>
        <a:buFont typeface="Arial" panose="020B0604020202090204" pitchFamily="34" charset="0"/>
        <a:buChar char="​"/>
        <a:defRPr lang="en-US" sz="4400" kern="1200" baseline="0" smtClean="0">
          <a:solidFill>
            <a:schemeClr val="tx1"/>
          </a:solidFill>
          <a:latin typeface="+mn-lt"/>
          <a:ea typeface="+mn-ea"/>
          <a:cs typeface="+mn-cs"/>
          <a:sym typeface="Trebuchet MS" panose="020B0703020202090204" pitchFamily="34" charset="0"/>
        </a:defRPr>
      </a:lvl7pPr>
      <a:lvl8pPr marL="0" indent="0" algn="l" defTabSz="914400" rtl="0" eaLnBrk="1" latinLnBrk="0" hangingPunct="1">
        <a:lnSpc>
          <a:spcPct val="90000"/>
        </a:lnSpc>
        <a:spcBef>
          <a:spcPts val="900"/>
        </a:spcBef>
        <a:spcAft>
          <a:spcPts val="0"/>
        </a:spcAft>
        <a:buFont typeface="Arial" panose="020B0604020202090204" pitchFamily="34" charset="0"/>
        <a:buChar char="​"/>
        <a:defRPr lang="en-US" sz="5400" kern="1200" baseline="0" smtClean="0">
          <a:solidFill>
            <a:schemeClr val="tx2"/>
          </a:solidFill>
          <a:latin typeface="+mn-lt"/>
          <a:ea typeface="+mn-ea"/>
          <a:cs typeface="+mn-cs"/>
          <a:sym typeface="Trebuchet MS" panose="020B0703020202090204" pitchFamily="34" charset="0"/>
        </a:defRPr>
      </a:lvl8pPr>
      <a:lvl9pPr marL="0" indent="0" algn="l" defTabSz="914400" rtl="0" eaLnBrk="1" latinLnBrk="0" hangingPunct="1">
        <a:lnSpc>
          <a:spcPct val="100000"/>
        </a:lnSpc>
        <a:spcBef>
          <a:spcPts val="0"/>
        </a:spcBef>
        <a:spcAft>
          <a:spcPts val="900"/>
        </a:spcAft>
        <a:buFont typeface="Arial" panose="020B0604020202090204" pitchFamily="34" charset="0"/>
        <a:buChar char="​"/>
        <a:defRPr lang="en-US" sz="2400" kern="1200" baseline="0" dirty="0">
          <a:solidFill>
            <a:schemeClr val="tx2"/>
          </a:solidFill>
          <a:latin typeface="+mn-lt"/>
          <a:ea typeface="+mn-ea"/>
          <a:cs typeface="+mn-cs"/>
          <a:sym typeface="Trebuchet MS" panose="020B070302020209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239912" y="228829"/>
            <a:ext cx="1800200" cy="1440160"/>
            <a:chOff x="119336" y="116632"/>
            <a:chExt cx="1800200" cy="1440160"/>
          </a:xfrm>
        </p:grpSpPr>
        <p:sp>
          <p:nvSpPr>
            <p:cNvPr id="2" name="Rectangle 1"/>
            <p:cNvSpPr/>
            <p:nvPr/>
          </p:nvSpPr>
          <p:spPr>
            <a:xfrm>
              <a:off x="119336" y="116632"/>
              <a:ext cx="180020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116632"/>
              <a:ext cx="1368152" cy="1160422"/>
            </a:xfrm>
            <a:prstGeom prst="rect">
              <a:avLst/>
            </a:prstGeom>
          </p:spPr>
        </p:pic>
      </p:grpSp>
      <p:sp>
        <p:nvSpPr>
          <p:cNvPr id="4" name="Title 3"/>
          <p:cNvSpPr>
            <a:spLocks noGrp="1"/>
          </p:cNvSpPr>
          <p:nvPr>
            <p:ph type="ctrTitle"/>
          </p:nvPr>
        </p:nvSpPr>
        <p:spPr>
          <a:xfrm>
            <a:off x="1608064" y="1070096"/>
            <a:ext cx="5651718" cy="2462213"/>
          </a:xfrm>
        </p:spPr>
        <p:txBody>
          <a:bodyPr/>
          <a:lstStyle/>
          <a:p>
            <a:pPr algn="l"/>
            <a:br>
              <a:rPr lang="en-US" sz="2800" dirty="0">
                <a:latin typeface="Arial" panose="020B0604020202090204" pitchFamily="34" charset="0"/>
                <a:cs typeface="Arial" panose="020B0604020202090204" pitchFamily="34" charset="0"/>
              </a:rPr>
            </a:br>
            <a:r>
              <a:rPr lang="en-US" sz="2000" i="1" dirty="0">
                <a:latin typeface="Arial" panose="020B0604020202090204" pitchFamily="34" charset="0"/>
                <a:cs typeface="Arial" panose="020B0604020202090204" pitchFamily="34" charset="0"/>
              </a:rPr>
              <a:t>FSDC Industry Exchange Series</a:t>
            </a:r>
            <a:br>
              <a:rPr lang="en-US" sz="2800" dirty="0">
                <a:latin typeface="Arial" panose="020B0604020202090204" pitchFamily="34" charset="0"/>
                <a:cs typeface="Arial" panose="020B0604020202090204" pitchFamily="34" charset="0"/>
              </a:rPr>
            </a:br>
            <a:br>
              <a:rPr lang="en-US" sz="2800" dirty="0">
                <a:latin typeface="Arial" panose="020B0604020202090204" pitchFamily="34" charset="0"/>
                <a:cs typeface="Arial" panose="020B0604020202090204" pitchFamily="34" charset="0"/>
              </a:rPr>
            </a:br>
            <a:r>
              <a:rPr lang="en-US" sz="2000" dirty="0">
                <a:latin typeface="Arial" panose="020B0604020202090204" pitchFamily="34" charset="0"/>
                <a:cs typeface="Arial" panose="020B0604020202090204" pitchFamily="34" charset="0"/>
              </a:rPr>
              <a:t>Trailblazing for Change:</a:t>
            </a:r>
            <a:br>
              <a:rPr lang="en-US" sz="2000" dirty="0">
                <a:latin typeface="Arial" panose="020B0604020202090204" pitchFamily="34" charset="0"/>
                <a:cs typeface="Arial" panose="020B0604020202090204" pitchFamily="34" charset="0"/>
              </a:rPr>
            </a:br>
            <a:r>
              <a:rPr lang="en-US" sz="2000" dirty="0">
                <a:latin typeface="Arial" panose="020B0604020202090204" pitchFamily="34" charset="0"/>
                <a:cs typeface="Arial" panose="020B0604020202090204" pitchFamily="34" charset="0"/>
              </a:rPr>
              <a:t>Hong Kong, the Impact Investing Hub of Asia </a:t>
            </a:r>
            <a:br>
              <a:rPr lang="en-US" sz="2800" dirty="0">
                <a:latin typeface="Arial" panose="020B0604020202090204" pitchFamily="34" charset="0"/>
                <a:cs typeface="Arial" panose="020B0604020202090204" pitchFamily="34" charset="0"/>
              </a:rPr>
            </a:br>
            <a:br>
              <a:rPr lang="en-US" sz="2800" dirty="0">
                <a:latin typeface="Arial" panose="020B0604020202090204" pitchFamily="34" charset="0"/>
                <a:cs typeface="Arial" panose="020B0604020202090204" pitchFamily="34" charset="0"/>
              </a:rPr>
            </a:br>
            <a:r>
              <a:rPr lang="en-US" altLang="zh-CN" sz="1600" b="0" i="1" dirty="0">
                <a:solidFill>
                  <a:schemeClr val="tx1">
                    <a:lumMod val="85000"/>
                    <a:lumOff val="15000"/>
                  </a:schemeClr>
                </a:solidFill>
                <a:latin typeface="Arial" panose="020B0604020202090204" pitchFamily="34" charset="0"/>
                <a:cs typeface="Arial" panose="020B0604020202090204" pitchFamily="34" charset="0"/>
              </a:rPr>
              <a:t>September</a:t>
            </a:r>
            <a:r>
              <a:rPr lang="en-HK" sz="1600" b="0" i="1" dirty="0">
                <a:solidFill>
                  <a:schemeClr val="tx1">
                    <a:lumMod val="85000"/>
                    <a:lumOff val="15000"/>
                  </a:schemeClr>
                </a:solidFill>
                <a:latin typeface="Arial" panose="020B0604020202090204" pitchFamily="34" charset="0"/>
                <a:cs typeface="Arial" panose="020B0604020202090204" pitchFamily="34" charset="0"/>
              </a:rPr>
              <a:t> 2024</a:t>
            </a:r>
            <a:endParaRPr lang="en-US" sz="1600" b="0" i="1" dirty="0">
              <a:solidFill>
                <a:schemeClr val="tx1">
                  <a:lumMod val="85000"/>
                  <a:lumOff val="15000"/>
                </a:schemeClr>
              </a:solidFill>
              <a:latin typeface="Arial" panose="020B0604020202090204" pitchFamily="34" charset="0"/>
              <a:cs typeface="Arial" panose="020B060402020209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hina Blank Map, Blank Map of China, Outline Map of China: China Travel Map">
            <a:extLst>
              <a:ext uri="{FF2B5EF4-FFF2-40B4-BE49-F238E27FC236}">
                <a16:creationId xmlns:a16="http://schemas.microsoft.com/office/drawing/2014/main" id="{57312B7A-0663-98C7-CD76-A0FE1DE8CA93}"/>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6054856" y="3924023"/>
            <a:ext cx="3089143" cy="25742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reehand Asean Map Sketch On White Stock Vector (Royalty Free) 350193569 |  Shutterstock">
            <a:extLst>
              <a:ext uri="{FF2B5EF4-FFF2-40B4-BE49-F238E27FC236}">
                <a16:creationId xmlns:a16="http://schemas.microsoft.com/office/drawing/2014/main" id="{92D2B94C-B1DB-874C-29D9-F2D0D5AE22EF}"/>
              </a:ext>
            </a:extLst>
          </p:cNvPr>
          <p:cNvPicPr>
            <a:picLocks noChangeAspect="1" noChangeArrowheads="1"/>
          </p:cNvPicPr>
          <p:nvPr/>
        </p:nvPicPr>
        <p:blipFill rotWithShape="1">
          <a:blip r:embed="rId4">
            <a:duotone>
              <a:schemeClr val="bg2">
                <a:shade val="45000"/>
                <a:satMod val="135000"/>
              </a:schemeClr>
              <a:prstClr val="white"/>
            </a:duotone>
            <a:alphaModFix amt="50000"/>
            <a:extLst>
              <a:ext uri="{28A0092B-C50C-407E-A947-70E740481C1C}">
                <a14:useLocalDpi xmlns:a14="http://schemas.microsoft.com/office/drawing/2010/main" val="0"/>
              </a:ext>
            </a:extLst>
          </a:blip>
          <a:srcRect b="5921"/>
          <a:stretch/>
        </p:blipFill>
        <p:spPr bwMode="auto">
          <a:xfrm>
            <a:off x="9364876" y="1510623"/>
            <a:ext cx="2818716" cy="23875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4934504-1184-6AEB-3324-ECCFCE3AE861}"/>
              </a:ext>
            </a:extLst>
          </p:cNvPr>
          <p:cNvSpPr txBox="1">
            <a:spLocks/>
          </p:cNvSpPr>
          <p:nvPr/>
        </p:nvSpPr>
        <p:spPr>
          <a:xfrm>
            <a:off x="239072" y="359692"/>
            <a:ext cx="10778698" cy="369332"/>
          </a:xfrm>
          <a:prstGeom prst="rect">
            <a:avLst/>
          </a:prstGeom>
        </p:spPr>
        <p:txBody>
          <a:bodyPr wrap="square" lIns="0" tIns="0" rIns="0" bIns="0">
            <a:spAutoFit/>
          </a:bodyPr>
          <a:lstStyle>
            <a:lvl1pPr algn="l" eaLnBrk="1" hangingPunct="1">
              <a:defRPr sz="3200" b="1" i="0">
                <a:solidFill>
                  <a:srgbClr val="B00B2D"/>
                </a:solidFill>
                <a:latin typeface="Arial" panose="020B0604020202090204"/>
                <a:ea typeface="+mj-ea"/>
                <a:cs typeface="Arial" panose="020B0604020202090204"/>
              </a:defRPr>
            </a:lvl1pPr>
          </a:lstStyle>
          <a:p>
            <a:r>
              <a:rPr lang="en-US" altLang="zh-TW" sz="2400" kern="0" dirty="0"/>
              <a:t>Impact investing at a glance</a:t>
            </a:r>
            <a:endParaRPr lang="zh-TW" altLang="en-US" sz="2400" kern="0" dirty="0"/>
          </a:p>
        </p:txBody>
      </p:sp>
      <p:grpSp>
        <p:nvGrpSpPr>
          <p:cNvPr id="64" name="Group 63">
            <a:extLst>
              <a:ext uri="{FF2B5EF4-FFF2-40B4-BE49-F238E27FC236}">
                <a16:creationId xmlns:a16="http://schemas.microsoft.com/office/drawing/2014/main" id="{FE57D537-4837-6A83-9627-A0A202BC049F}"/>
              </a:ext>
            </a:extLst>
          </p:cNvPr>
          <p:cNvGrpSpPr/>
          <p:nvPr/>
        </p:nvGrpSpPr>
        <p:grpSpPr>
          <a:xfrm>
            <a:off x="11049622" y="5254863"/>
            <a:ext cx="361841" cy="399442"/>
            <a:chOff x="5178486" y="2176110"/>
            <a:chExt cx="361841" cy="399442"/>
          </a:xfrm>
        </p:grpSpPr>
        <p:sp>
          <p:nvSpPr>
            <p:cNvPr id="65" name="Google Shape;1307;p32">
              <a:extLst>
                <a:ext uri="{FF2B5EF4-FFF2-40B4-BE49-F238E27FC236}">
                  <a16:creationId xmlns:a16="http://schemas.microsoft.com/office/drawing/2014/main" id="{57A4E9A8-A53D-42E4-651B-C4A740F41839}"/>
                </a:ext>
              </a:extLst>
            </p:cNvPr>
            <p:cNvSpPr/>
            <p:nvPr/>
          </p:nvSpPr>
          <p:spPr>
            <a:xfrm>
              <a:off x="5178486" y="2307194"/>
              <a:ext cx="361841" cy="268358"/>
            </a:xfrm>
            <a:custGeom>
              <a:avLst/>
              <a:gdLst/>
              <a:ahLst/>
              <a:cxnLst/>
              <a:rect l="l" t="t" r="r" b="b"/>
              <a:pathLst>
                <a:path w="482455" h="357811" extrusionOk="0">
                  <a:moveTo>
                    <a:pt x="464916" y="19656"/>
                  </a:moveTo>
                  <a:lnTo>
                    <a:pt x="433175" y="19656"/>
                  </a:lnTo>
                  <a:lnTo>
                    <a:pt x="433175" y="16091"/>
                  </a:lnTo>
                  <a:cubicBezTo>
                    <a:pt x="433175" y="7218"/>
                    <a:pt x="425956" y="0"/>
                    <a:pt x="417083" y="0"/>
                  </a:cubicBezTo>
                  <a:lnTo>
                    <a:pt x="354481" y="0"/>
                  </a:lnTo>
                  <a:cubicBezTo>
                    <a:pt x="350166" y="0"/>
                    <a:pt x="346668" y="3497"/>
                    <a:pt x="346668" y="7813"/>
                  </a:cubicBezTo>
                  <a:cubicBezTo>
                    <a:pt x="346668" y="12128"/>
                    <a:pt x="350166" y="15625"/>
                    <a:pt x="354481" y="15625"/>
                  </a:cubicBezTo>
                  <a:lnTo>
                    <a:pt x="417083" y="15625"/>
                  </a:lnTo>
                  <a:cubicBezTo>
                    <a:pt x="417340" y="15625"/>
                    <a:pt x="417550" y="15834"/>
                    <a:pt x="417550" y="16091"/>
                  </a:cubicBezTo>
                  <a:lnTo>
                    <a:pt x="417550" y="111350"/>
                  </a:lnTo>
                  <a:cubicBezTo>
                    <a:pt x="417550" y="115666"/>
                    <a:pt x="421048" y="119163"/>
                    <a:pt x="425362" y="119163"/>
                  </a:cubicBezTo>
                  <a:cubicBezTo>
                    <a:pt x="429677" y="119163"/>
                    <a:pt x="433175" y="115666"/>
                    <a:pt x="433175" y="111350"/>
                  </a:cubicBezTo>
                  <a:lnTo>
                    <a:pt x="433175" y="35281"/>
                  </a:lnTo>
                  <a:lnTo>
                    <a:pt x="464916" y="35281"/>
                  </a:lnTo>
                  <a:cubicBezTo>
                    <a:pt x="465973" y="35281"/>
                    <a:pt x="466832" y="36140"/>
                    <a:pt x="466832" y="37197"/>
                  </a:cubicBezTo>
                  <a:lnTo>
                    <a:pt x="466832" y="309762"/>
                  </a:lnTo>
                  <a:cubicBezTo>
                    <a:pt x="466832" y="327641"/>
                    <a:pt x="452287" y="342186"/>
                    <a:pt x="434408" y="342186"/>
                  </a:cubicBezTo>
                  <a:lnTo>
                    <a:pt x="48049" y="342186"/>
                  </a:lnTo>
                  <a:cubicBezTo>
                    <a:pt x="30170" y="342186"/>
                    <a:pt x="15625" y="327641"/>
                    <a:pt x="15625" y="309762"/>
                  </a:cubicBezTo>
                  <a:lnTo>
                    <a:pt x="15625" y="37197"/>
                  </a:lnTo>
                  <a:cubicBezTo>
                    <a:pt x="15625" y="36140"/>
                    <a:pt x="16485" y="35281"/>
                    <a:pt x="17541" y="35281"/>
                  </a:cubicBezTo>
                  <a:lnTo>
                    <a:pt x="50324" y="35281"/>
                  </a:lnTo>
                  <a:lnTo>
                    <a:pt x="50324" y="302487"/>
                  </a:lnTo>
                  <a:cubicBezTo>
                    <a:pt x="50324" y="313504"/>
                    <a:pt x="59287" y="322468"/>
                    <a:pt x="70304" y="322468"/>
                  </a:cubicBezTo>
                  <a:lnTo>
                    <a:pt x="413193" y="322468"/>
                  </a:lnTo>
                  <a:cubicBezTo>
                    <a:pt x="424211" y="322468"/>
                    <a:pt x="433174" y="313505"/>
                    <a:pt x="433174" y="302487"/>
                  </a:cubicBezTo>
                  <a:lnTo>
                    <a:pt x="433174" y="144673"/>
                  </a:lnTo>
                  <a:cubicBezTo>
                    <a:pt x="433174" y="140357"/>
                    <a:pt x="429676" y="136860"/>
                    <a:pt x="425361" y="136860"/>
                  </a:cubicBezTo>
                  <a:cubicBezTo>
                    <a:pt x="421047" y="136860"/>
                    <a:pt x="417549" y="140357"/>
                    <a:pt x="417549" y="144673"/>
                  </a:cubicBezTo>
                  <a:lnTo>
                    <a:pt x="417549" y="257103"/>
                  </a:lnTo>
                  <a:lnTo>
                    <a:pt x="291146" y="257103"/>
                  </a:lnTo>
                  <a:cubicBezTo>
                    <a:pt x="274775" y="257103"/>
                    <a:pt x="260000" y="264026"/>
                    <a:pt x="249562" y="275085"/>
                  </a:cubicBezTo>
                  <a:lnTo>
                    <a:pt x="249562" y="174025"/>
                  </a:lnTo>
                  <a:cubicBezTo>
                    <a:pt x="249562" y="169710"/>
                    <a:pt x="246064" y="166213"/>
                    <a:pt x="241750" y="166213"/>
                  </a:cubicBezTo>
                  <a:cubicBezTo>
                    <a:pt x="237435" y="166213"/>
                    <a:pt x="233937" y="169710"/>
                    <a:pt x="233937" y="174025"/>
                  </a:cubicBezTo>
                  <a:lnTo>
                    <a:pt x="233937" y="275086"/>
                  </a:lnTo>
                  <a:cubicBezTo>
                    <a:pt x="223499" y="264027"/>
                    <a:pt x="208723" y="257104"/>
                    <a:pt x="192353" y="257104"/>
                  </a:cubicBezTo>
                  <a:lnTo>
                    <a:pt x="156852" y="257104"/>
                  </a:lnTo>
                  <a:cubicBezTo>
                    <a:pt x="152537" y="257104"/>
                    <a:pt x="149039" y="260601"/>
                    <a:pt x="149039" y="264917"/>
                  </a:cubicBezTo>
                  <a:cubicBezTo>
                    <a:pt x="149039" y="269232"/>
                    <a:pt x="152537" y="272729"/>
                    <a:pt x="156852" y="272729"/>
                  </a:cubicBezTo>
                  <a:lnTo>
                    <a:pt x="192353" y="272729"/>
                  </a:lnTo>
                  <a:cubicBezTo>
                    <a:pt x="212731" y="272729"/>
                    <a:pt x="229721" y="287468"/>
                    <a:pt x="233252" y="306842"/>
                  </a:cubicBezTo>
                  <a:lnTo>
                    <a:pt x="70304" y="306842"/>
                  </a:lnTo>
                  <a:cubicBezTo>
                    <a:pt x="67902" y="306842"/>
                    <a:pt x="65949" y="304889"/>
                    <a:pt x="65949" y="302487"/>
                  </a:cubicBezTo>
                  <a:lnTo>
                    <a:pt x="65949" y="272729"/>
                  </a:lnTo>
                  <a:lnTo>
                    <a:pt x="123528" y="272729"/>
                  </a:lnTo>
                  <a:cubicBezTo>
                    <a:pt x="127843" y="272729"/>
                    <a:pt x="131341" y="269232"/>
                    <a:pt x="131341" y="264917"/>
                  </a:cubicBezTo>
                  <a:cubicBezTo>
                    <a:pt x="131341" y="260601"/>
                    <a:pt x="127843" y="257104"/>
                    <a:pt x="123528" y="257104"/>
                  </a:cubicBezTo>
                  <a:lnTo>
                    <a:pt x="65949" y="257104"/>
                  </a:lnTo>
                  <a:lnTo>
                    <a:pt x="65949" y="16091"/>
                  </a:lnTo>
                  <a:cubicBezTo>
                    <a:pt x="65949" y="15834"/>
                    <a:pt x="66159" y="15625"/>
                    <a:pt x="66416" y="15625"/>
                  </a:cubicBezTo>
                  <a:lnTo>
                    <a:pt x="129018" y="15625"/>
                  </a:lnTo>
                  <a:cubicBezTo>
                    <a:pt x="133333" y="15625"/>
                    <a:pt x="136831" y="12128"/>
                    <a:pt x="136831" y="7813"/>
                  </a:cubicBezTo>
                  <a:cubicBezTo>
                    <a:pt x="136831" y="3497"/>
                    <a:pt x="133333" y="0"/>
                    <a:pt x="129018" y="0"/>
                  </a:cubicBezTo>
                  <a:lnTo>
                    <a:pt x="66416" y="0"/>
                  </a:lnTo>
                  <a:cubicBezTo>
                    <a:pt x="57543" y="0"/>
                    <a:pt x="50324" y="7219"/>
                    <a:pt x="50324" y="16091"/>
                  </a:cubicBezTo>
                  <a:lnTo>
                    <a:pt x="50324" y="19656"/>
                  </a:lnTo>
                  <a:lnTo>
                    <a:pt x="17541" y="19656"/>
                  </a:lnTo>
                  <a:cubicBezTo>
                    <a:pt x="7869" y="19656"/>
                    <a:pt x="0" y="27524"/>
                    <a:pt x="0" y="37197"/>
                  </a:cubicBezTo>
                  <a:lnTo>
                    <a:pt x="0" y="309762"/>
                  </a:lnTo>
                  <a:cubicBezTo>
                    <a:pt x="0" y="336257"/>
                    <a:pt x="21555" y="357811"/>
                    <a:pt x="48049" y="357811"/>
                  </a:cubicBezTo>
                  <a:lnTo>
                    <a:pt x="434406" y="357811"/>
                  </a:lnTo>
                  <a:cubicBezTo>
                    <a:pt x="460901" y="357811"/>
                    <a:pt x="482455" y="336257"/>
                    <a:pt x="482455" y="309762"/>
                  </a:cubicBezTo>
                  <a:lnTo>
                    <a:pt x="482455" y="37197"/>
                  </a:lnTo>
                  <a:cubicBezTo>
                    <a:pt x="482456" y="27524"/>
                    <a:pt x="474588" y="19656"/>
                    <a:pt x="464916" y="19656"/>
                  </a:cubicBezTo>
                  <a:close/>
                  <a:moveTo>
                    <a:pt x="291146" y="272728"/>
                  </a:moveTo>
                  <a:lnTo>
                    <a:pt x="417549" y="272728"/>
                  </a:lnTo>
                  <a:lnTo>
                    <a:pt x="417549" y="302487"/>
                  </a:lnTo>
                  <a:cubicBezTo>
                    <a:pt x="417549" y="304889"/>
                    <a:pt x="415596" y="306842"/>
                    <a:pt x="413193" y="306842"/>
                  </a:cubicBezTo>
                  <a:lnTo>
                    <a:pt x="250248" y="306842"/>
                  </a:lnTo>
                  <a:cubicBezTo>
                    <a:pt x="253778" y="287467"/>
                    <a:pt x="270768" y="272728"/>
                    <a:pt x="291146" y="27272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6" name="Google Shape;1308;p32">
              <a:extLst>
                <a:ext uri="{FF2B5EF4-FFF2-40B4-BE49-F238E27FC236}">
                  <a16:creationId xmlns:a16="http://schemas.microsoft.com/office/drawing/2014/main" id="{19423108-5CA5-0C71-2DB5-713A0BD01EAC}"/>
                </a:ext>
              </a:extLst>
            </p:cNvPr>
            <p:cNvSpPr/>
            <p:nvPr/>
          </p:nvSpPr>
          <p:spPr>
            <a:xfrm>
              <a:off x="5276365" y="2176110"/>
              <a:ext cx="167220" cy="236679"/>
            </a:xfrm>
            <a:custGeom>
              <a:avLst/>
              <a:gdLst/>
              <a:ahLst/>
              <a:cxnLst/>
              <a:rect l="l" t="t" r="r" b="b"/>
              <a:pathLst>
                <a:path w="222960" h="315572" extrusionOk="0">
                  <a:moveTo>
                    <a:pt x="7079" y="109618"/>
                  </a:moveTo>
                  <a:cubicBezTo>
                    <a:pt x="11368" y="110016"/>
                    <a:pt x="15186" y="106869"/>
                    <a:pt x="15591" y="102573"/>
                  </a:cubicBezTo>
                  <a:cubicBezTo>
                    <a:pt x="17825" y="78881"/>
                    <a:pt x="28765" y="56945"/>
                    <a:pt x="46399" y="40807"/>
                  </a:cubicBezTo>
                  <a:cubicBezTo>
                    <a:pt x="64142" y="24569"/>
                    <a:pt x="87170" y="15625"/>
                    <a:pt x="111244" y="15625"/>
                  </a:cubicBezTo>
                  <a:cubicBezTo>
                    <a:pt x="164227" y="15625"/>
                    <a:pt x="207332" y="58730"/>
                    <a:pt x="207332" y="111713"/>
                  </a:cubicBezTo>
                  <a:cubicBezTo>
                    <a:pt x="207332" y="131649"/>
                    <a:pt x="201281" y="150769"/>
                    <a:pt x="189834" y="167006"/>
                  </a:cubicBezTo>
                  <a:cubicBezTo>
                    <a:pt x="189769" y="167098"/>
                    <a:pt x="189707" y="167192"/>
                    <a:pt x="189645" y="167286"/>
                  </a:cubicBezTo>
                  <a:lnTo>
                    <a:pt x="139650" y="245118"/>
                  </a:lnTo>
                  <a:cubicBezTo>
                    <a:pt x="138841" y="246379"/>
                    <a:pt x="138411" y="247843"/>
                    <a:pt x="138411" y="249341"/>
                  </a:cubicBezTo>
                  <a:lnTo>
                    <a:pt x="138411" y="259462"/>
                  </a:lnTo>
                  <a:cubicBezTo>
                    <a:pt x="138411" y="261517"/>
                    <a:pt x="136740" y="263187"/>
                    <a:pt x="134686" y="263187"/>
                  </a:cubicBezTo>
                  <a:lnTo>
                    <a:pt x="134175" y="263187"/>
                  </a:lnTo>
                  <a:lnTo>
                    <a:pt x="139153" y="178733"/>
                  </a:lnTo>
                  <a:lnTo>
                    <a:pt x="148053" y="178733"/>
                  </a:lnTo>
                  <a:cubicBezTo>
                    <a:pt x="160788" y="178733"/>
                    <a:pt x="171149" y="168372"/>
                    <a:pt x="171149" y="155637"/>
                  </a:cubicBezTo>
                  <a:lnTo>
                    <a:pt x="171149" y="154689"/>
                  </a:lnTo>
                  <a:cubicBezTo>
                    <a:pt x="171149" y="141955"/>
                    <a:pt x="160788" y="131594"/>
                    <a:pt x="148053" y="131594"/>
                  </a:cubicBezTo>
                  <a:cubicBezTo>
                    <a:pt x="135843" y="131594"/>
                    <a:pt x="125716" y="141142"/>
                    <a:pt x="124997" y="153331"/>
                  </a:cubicBezTo>
                  <a:lnTo>
                    <a:pt x="124421" y="163107"/>
                  </a:lnTo>
                  <a:lnTo>
                    <a:pt x="97024" y="163107"/>
                  </a:lnTo>
                  <a:lnTo>
                    <a:pt x="96448" y="153331"/>
                  </a:lnTo>
                  <a:cubicBezTo>
                    <a:pt x="95730" y="141142"/>
                    <a:pt x="85601" y="131594"/>
                    <a:pt x="73392" y="131594"/>
                  </a:cubicBezTo>
                  <a:cubicBezTo>
                    <a:pt x="60656" y="131594"/>
                    <a:pt x="50296" y="141955"/>
                    <a:pt x="50296" y="154689"/>
                  </a:cubicBezTo>
                  <a:lnTo>
                    <a:pt x="50296" y="155637"/>
                  </a:lnTo>
                  <a:cubicBezTo>
                    <a:pt x="50296" y="168372"/>
                    <a:pt x="60656" y="178733"/>
                    <a:pt x="73392" y="178733"/>
                  </a:cubicBezTo>
                  <a:lnTo>
                    <a:pt x="82292" y="178733"/>
                  </a:lnTo>
                  <a:lnTo>
                    <a:pt x="87266" y="263133"/>
                  </a:lnTo>
                  <a:cubicBezTo>
                    <a:pt x="85467" y="262871"/>
                    <a:pt x="84076" y="261333"/>
                    <a:pt x="84076" y="259462"/>
                  </a:cubicBezTo>
                  <a:lnTo>
                    <a:pt x="84076" y="249341"/>
                  </a:lnTo>
                  <a:cubicBezTo>
                    <a:pt x="84076" y="247843"/>
                    <a:pt x="83646" y="246379"/>
                    <a:pt x="82838" y="245118"/>
                  </a:cubicBezTo>
                  <a:lnTo>
                    <a:pt x="32842" y="167286"/>
                  </a:lnTo>
                  <a:cubicBezTo>
                    <a:pt x="32782" y="167192"/>
                    <a:pt x="32719" y="167098"/>
                    <a:pt x="32655" y="167006"/>
                  </a:cubicBezTo>
                  <a:cubicBezTo>
                    <a:pt x="25466" y="156808"/>
                    <a:pt x="20403" y="145476"/>
                    <a:pt x="17611" y="133322"/>
                  </a:cubicBezTo>
                  <a:cubicBezTo>
                    <a:pt x="16643" y="129117"/>
                    <a:pt x="12445" y="126493"/>
                    <a:pt x="8246" y="127459"/>
                  </a:cubicBezTo>
                  <a:cubicBezTo>
                    <a:pt x="4041" y="128426"/>
                    <a:pt x="1415" y="132618"/>
                    <a:pt x="2382" y="136824"/>
                  </a:cubicBezTo>
                  <a:cubicBezTo>
                    <a:pt x="5620" y="150906"/>
                    <a:pt x="11475" y="164042"/>
                    <a:pt x="19786" y="175868"/>
                  </a:cubicBezTo>
                  <a:lnTo>
                    <a:pt x="68453" y="251632"/>
                  </a:lnTo>
                  <a:lnTo>
                    <a:pt x="68453" y="259460"/>
                  </a:lnTo>
                  <a:cubicBezTo>
                    <a:pt x="68453" y="267349"/>
                    <a:pt x="73204" y="274140"/>
                    <a:pt x="79991" y="277149"/>
                  </a:cubicBezTo>
                  <a:lnTo>
                    <a:pt x="79991" y="290361"/>
                  </a:lnTo>
                  <a:cubicBezTo>
                    <a:pt x="79991" y="304263"/>
                    <a:pt x="91301" y="315573"/>
                    <a:pt x="105203" y="315573"/>
                  </a:cubicBezTo>
                  <a:lnTo>
                    <a:pt x="117291" y="315573"/>
                  </a:lnTo>
                  <a:cubicBezTo>
                    <a:pt x="131192" y="315573"/>
                    <a:pt x="142503" y="304263"/>
                    <a:pt x="142503" y="290361"/>
                  </a:cubicBezTo>
                  <a:lnTo>
                    <a:pt x="142503" y="277149"/>
                  </a:lnTo>
                  <a:cubicBezTo>
                    <a:pt x="149288" y="274140"/>
                    <a:pt x="154040" y="267350"/>
                    <a:pt x="154040" y="259460"/>
                  </a:cubicBezTo>
                  <a:lnTo>
                    <a:pt x="154040" y="251632"/>
                  </a:lnTo>
                  <a:lnTo>
                    <a:pt x="202707" y="175868"/>
                  </a:lnTo>
                  <a:cubicBezTo>
                    <a:pt x="215957" y="157012"/>
                    <a:pt x="222960" y="134831"/>
                    <a:pt x="222960" y="111712"/>
                  </a:cubicBezTo>
                  <a:cubicBezTo>
                    <a:pt x="222956" y="50113"/>
                    <a:pt x="172842" y="0"/>
                    <a:pt x="111244" y="0"/>
                  </a:cubicBezTo>
                  <a:cubicBezTo>
                    <a:pt x="83256" y="0"/>
                    <a:pt x="56480" y="10399"/>
                    <a:pt x="35849" y="29281"/>
                  </a:cubicBezTo>
                  <a:cubicBezTo>
                    <a:pt x="15352" y="48042"/>
                    <a:pt x="2633" y="73548"/>
                    <a:pt x="35" y="101106"/>
                  </a:cubicBezTo>
                  <a:cubicBezTo>
                    <a:pt x="-371" y="105403"/>
                    <a:pt x="2783" y="109214"/>
                    <a:pt x="7079" y="109618"/>
                  </a:cubicBezTo>
                  <a:close/>
                  <a:moveTo>
                    <a:pt x="140595" y="154250"/>
                  </a:moveTo>
                  <a:cubicBezTo>
                    <a:pt x="140828" y="150307"/>
                    <a:pt x="144104" y="147218"/>
                    <a:pt x="148053" y="147218"/>
                  </a:cubicBezTo>
                  <a:cubicBezTo>
                    <a:pt x="152173" y="147218"/>
                    <a:pt x="155524" y="150570"/>
                    <a:pt x="155524" y="154688"/>
                  </a:cubicBezTo>
                  <a:lnTo>
                    <a:pt x="155524" y="155636"/>
                  </a:lnTo>
                  <a:cubicBezTo>
                    <a:pt x="155524" y="159755"/>
                    <a:pt x="152173" y="163106"/>
                    <a:pt x="148053" y="163106"/>
                  </a:cubicBezTo>
                  <a:lnTo>
                    <a:pt x="140073" y="163106"/>
                  </a:lnTo>
                  <a:close/>
                  <a:moveTo>
                    <a:pt x="73392" y="163106"/>
                  </a:moveTo>
                  <a:cubicBezTo>
                    <a:pt x="69272" y="163106"/>
                    <a:pt x="65921" y="159755"/>
                    <a:pt x="65921" y="155636"/>
                  </a:cubicBezTo>
                  <a:lnTo>
                    <a:pt x="65921" y="154688"/>
                  </a:lnTo>
                  <a:cubicBezTo>
                    <a:pt x="65921" y="150570"/>
                    <a:pt x="69272" y="147218"/>
                    <a:pt x="73392" y="147218"/>
                  </a:cubicBezTo>
                  <a:cubicBezTo>
                    <a:pt x="77342" y="147218"/>
                    <a:pt x="80617" y="150307"/>
                    <a:pt x="80849" y="154250"/>
                  </a:cubicBezTo>
                  <a:lnTo>
                    <a:pt x="81371" y="163106"/>
                  </a:lnTo>
                  <a:close/>
                  <a:moveTo>
                    <a:pt x="123500" y="178732"/>
                  </a:moveTo>
                  <a:lnTo>
                    <a:pt x="118524" y="263186"/>
                  </a:lnTo>
                  <a:lnTo>
                    <a:pt x="102922" y="263186"/>
                  </a:lnTo>
                  <a:lnTo>
                    <a:pt x="97945" y="178732"/>
                  </a:lnTo>
                  <a:close/>
                  <a:moveTo>
                    <a:pt x="126873" y="290362"/>
                  </a:moveTo>
                  <a:cubicBezTo>
                    <a:pt x="126873" y="295647"/>
                    <a:pt x="122573" y="299949"/>
                    <a:pt x="117286" y="299949"/>
                  </a:cubicBezTo>
                  <a:lnTo>
                    <a:pt x="105199" y="299949"/>
                  </a:lnTo>
                  <a:cubicBezTo>
                    <a:pt x="99913" y="299949"/>
                    <a:pt x="95612" y="295647"/>
                    <a:pt x="95612" y="290362"/>
                  </a:cubicBezTo>
                  <a:lnTo>
                    <a:pt x="95612" y="278812"/>
                  </a:lnTo>
                  <a:lnTo>
                    <a:pt x="126872" y="278812"/>
                  </a:lnTo>
                  <a:lnTo>
                    <a:pt x="126872" y="290362"/>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7" name="Google Shape;1309;p32">
              <a:extLst>
                <a:ext uri="{FF2B5EF4-FFF2-40B4-BE49-F238E27FC236}">
                  <a16:creationId xmlns:a16="http://schemas.microsoft.com/office/drawing/2014/main" id="{6E21B29D-6E06-130F-5991-85F92DFD3576}"/>
                </a:ext>
              </a:extLst>
            </p:cNvPr>
            <p:cNvSpPr/>
            <p:nvPr/>
          </p:nvSpPr>
          <p:spPr>
            <a:xfrm>
              <a:off x="5456574" y="2197660"/>
              <a:ext cx="24502" cy="22943"/>
            </a:xfrm>
            <a:custGeom>
              <a:avLst/>
              <a:gdLst/>
              <a:ahLst/>
              <a:cxnLst/>
              <a:rect l="l" t="t" r="r" b="b"/>
              <a:pathLst>
                <a:path w="32670" h="30591" extrusionOk="0">
                  <a:moveTo>
                    <a:pt x="7816" y="30592"/>
                  </a:moveTo>
                  <a:cubicBezTo>
                    <a:pt x="9646" y="30592"/>
                    <a:pt x="11483" y="29952"/>
                    <a:pt x="12967" y="28650"/>
                  </a:cubicBezTo>
                  <a:lnTo>
                    <a:pt x="30013" y="13683"/>
                  </a:lnTo>
                  <a:cubicBezTo>
                    <a:pt x="33256" y="10837"/>
                    <a:pt x="33575" y="5899"/>
                    <a:pt x="30729" y="2658"/>
                  </a:cubicBezTo>
                  <a:cubicBezTo>
                    <a:pt x="27884" y="-584"/>
                    <a:pt x="22947" y="-905"/>
                    <a:pt x="19704" y="1941"/>
                  </a:cubicBezTo>
                  <a:lnTo>
                    <a:pt x="2658" y="16908"/>
                  </a:lnTo>
                  <a:cubicBezTo>
                    <a:pt x="-585" y="19754"/>
                    <a:pt x="-904" y="24692"/>
                    <a:pt x="1941" y="27933"/>
                  </a:cubicBezTo>
                  <a:cubicBezTo>
                    <a:pt x="3486" y="29693"/>
                    <a:pt x="5646" y="30592"/>
                    <a:pt x="7816" y="3059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8" name="Google Shape;1310;p32">
              <a:extLst>
                <a:ext uri="{FF2B5EF4-FFF2-40B4-BE49-F238E27FC236}">
                  <a16:creationId xmlns:a16="http://schemas.microsoft.com/office/drawing/2014/main" id="{9F273939-6E2C-A3E1-140B-1C76DA1F0114}"/>
                </a:ext>
              </a:extLst>
            </p:cNvPr>
            <p:cNvSpPr/>
            <p:nvPr/>
          </p:nvSpPr>
          <p:spPr>
            <a:xfrm>
              <a:off x="5456575" y="2245679"/>
              <a:ext cx="24504" cy="22945"/>
            </a:xfrm>
            <a:custGeom>
              <a:avLst/>
              <a:gdLst/>
              <a:ahLst/>
              <a:cxnLst/>
              <a:rect l="l" t="t" r="r" b="b"/>
              <a:pathLst>
                <a:path w="32672" h="30593" extrusionOk="0">
                  <a:moveTo>
                    <a:pt x="2658" y="13684"/>
                  </a:moveTo>
                  <a:lnTo>
                    <a:pt x="19704" y="28652"/>
                  </a:lnTo>
                  <a:cubicBezTo>
                    <a:pt x="21187" y="29955"/>
                    <a:pt x="23025" y="30594"/>
                    <a:pt x="24856" y="30594"/>
                  </a:cubicBezTo>
                  <a:cubicBezTo>
                    <a:pt x="27026" y="30594"/>
                    <a:pt x="29185" y="29695"/>
                    <a:pt x="30730" y="27935"/>
                  </a:cubicBezTo>
                  <a:cubicBezTo>
                    <a:pt x="33577" y="24694"/>
                    <a:pt x="33256" y="19757"/>
                    <a:pt x="30015" y="16910"/>
                  </a:cubicBezTo>
                  <a:lnTo>
                    <a:pt x="12968" y="1942"/>
                  </a:lnTo>
                  <a:cubicBezTo>
                    <a:pt x="9726" y="-906"/>
                    <a:pt x="4790" y="-584"/>
                    <a:pt x="1943" y="2659"/>
                  </a:cubicBezTo>
                  <a:cubicBezTo>
                    <a:pt x="-905" y="5901"/>
                    <a:pt x="-585" y="10836"/>
                    <a:pt x="2658" y="136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69" name="Google Shape;1311;p32">
              <a:extLst>
                <a:ext uri="{FF2B5EF4-FFF2-40B4-BE49-F238E27FC236}">
                  <a16:creationId xmlns:a16="http://schemas.microsoft.com/office/drawing/2014/main" id="{210B0C76-D4E0-FCDE-F4EB-58D185F44D33}"/>
                </a:ext>
              </a:extLst>
            </p:cNvPr>
            <p:cNvSpPr/>
            <p:nvPr/>
          </p:nvSpPr>
          <p:spPr>
            <a:xfrm>
              <a:off x="5238517" y="2197659"/>
              <a:ext cx="24503" cy="22944"/>
            </a:xfrm>
            <a:custGeom>
              <a:avLst/>
              <a:gdLst/>
              <a:ahLst/>
              <a:cxnLst/>
              <a:rect l="l" t="t" r="r" b="b"/>
              <a:pathLst>
                <a:path w="32671" h="30592" extrusionOk="0">
                  <a:moveTo>
                    <a:pt x="2659" y="13684"/>
                  </a:moveTo>
                  <a:lnTo>
                    <a:pt x="19705" y="28651"/>
                  </a:lnTo>
                  <a:cubicBezTo>
                    <a:pt x="21188" y="29954"/>
                    <a:pt x="23026" y="30593"/>
                    <a:pt x="24856" y="30593"/>
                  </a:cubicBezTo>
                  <a:cubicBezTo>
                    <a:pt x="27026" y="30593"/>
                    <a:pt x="29185" y="29694"/>
                    <a:pt x="30730" y="27934"/>
                  </a:cubicBezTo>
                  <a:cubicBezTo>
                    <a:pt x="33577" y="24693"/>
                    <a:pt x="33256" y="19755"/>
                    <a:pt x="30013" y="16909"/>
                  </a:cubicBezTo>
                  <a:lnTo>
                    <a:pt x="12967" y="1942"/>
                  </a:lnTo>
                  <a:cubicBezTo>
                    <a:pt x="9725" y="-906"/>
                    <a:pt x="4788" y="-584"/>
                    <a:pt x="1942" y="2659"/>
                  </a:cubicBezTo>
                  <a:cubicBezTo>
                    <a:pt x="-905" y="5901"/>
                    <a:pt x="-584" y="10837"/>
                    <a:pt x="2659" y="136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0" name="Google Shape;1312;p32">
              <a:extLst>
                <a:ext uri="{FF2B5EF4-FFF2-40B4-BE49-F238E27FC236}">
                  <a16:creationId xmlns:a16="http://schemas.microsoft.com/office/drawing/2014/main" id="{DAEADBEF-FBF3-C92E-168E-B99583A36AFF}"/>
                </a:ext>
              </a:extLst>
            </p:cNvPr>
            <p:cNvSpPr/>
            <p:nvPr/>
          </p:nvSpPr>
          <p:spPr>
            <a:xfrm>
              <a:off x="5238518" y="2245680"/>
              <a:ext cx="24502" cy="22944"/>
            </a:xfrm>
            <a:custGeom>
              <a:avLst/>
              <a:gdLst/>
              <a:ahLst/>
              <a:cxnLst/>
              <a:rect l="l" t="t" r="r" b="b"/>
              <a:pathLst>
                <a:path w="32670" h="30592" extrusionOk="0">
                  <a:moveTo>
                    <a:pt x="7815" y="30593"/>
                  </a:moveTo>
                  <a:cubicBezTo>
                    <a:pt x="9645" y="30593"/>
                    <a:pt x="11483" y="29953"/>
                    <a:pt x="12967" y="28651"/>
                  </a:cubicBezTo>
                  <a:lnTo>
                    <a:pt x="30013" y="13683"/>
                  </a:lnTo>
                  <a:cubicBezTo>
                    <a:pt x="33255" y="10836"/>
                    <a:pt x="33576" y="5899"/>
                    <a:pt x="30729" y="2658"/>
                  </a:cubicBezTo>
                  <a:cubicBezTo>
                    <a:pt x="27883" y="-584"/>
                    <a:pt x="22947" y="-905"/>
                    <a:pt x="19704" y="1941"/>
                  </a:cubicBezTo>
                  <a:lnTo>
                    <a:pt x="2658" y="16909"/>
                  </a:lnTo>
                  <a:cubicBezTo>
                    <a:pt x="-584" y="19756"/>
                    <a:pt x="-905" y="24693"/>
                    <a:pt x="1942" y="27934"/>
                  </a:cubicBezTo>
                  <a:cubicBezTo>
                    <a:pt x="3486" y="29694"/>
                    <a:pt x="5644" y="30593"/>
                    <a:pt x="7815" y="3059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1" name="Google Shape;1313;p32">
              <a:extLst>
                <a:ext uri="{FF2B5EF4-FFF2-40B4-BE49-F238E27FC236}">
                  <a16:creationId xmlns:a16="http://schemas.microsoft.com/office/drawing/2014/main" id="{59604068-39A4-7F10-65AB-283C51A309CC}"/>
                </a:ext>
              </a:extLst>
            </p:cNvPr>
            <p:cNvSpPr/>
            <p:nvPr/>
          </p:nvSpPr>
          <p:spPr>
            <a:xfrm>
              <a:off x="5238517" y="2373499"/>
              <a:ext cx="69438" cy="11719"/>
            </a:xfrm>
            <a:custGeom>
              <a:avLst/>
              <a:gdLst/>
              <a:ahLst/>
              <a:cxnLst/>
              <a:rect l="l" t="t" r="r" b="b"/>
              <a:pathLst>
                <a:path w="92584" h="15625" extrusionOk="0">
                  <a:moveTo>
                    <a:pt x="92584" y="7813"/>
                  </a:moveTo>
                  <a:cubicBezTo>
                    <a:pt x="92584" y="3497"/>
                    <a:pt x="89086" y="0"/>
                    <a:pt x="84771" y="0"/>
                  </a:cubicBezTo>
                  <a:lnTo>
                    <a:pt x="7813" y="0"/>
                  </a:lnTo>
                  <a:cubicBezTo>
                    <a:pt x="3498" y="0"/>
                    <a:pt x="0" y="3497"/>
                    <a:pt x="0" y="7813"/>
                  </a:cubicBezTo>
                  <a:cubicBezTo>
                    <a:pt x="0" y="12128"/>
                    <a:pt x="3498" y="15625"/>
                    <a:pt x="7813" y="15625"/>
                  </a:cubicBezTo>
                  <a:lnTo>
                    <a:pt x="84771" y="15625"/>
                  </a:lnTo>
                  <a:cubicBezTo>
                    <a:pt x="89086" y="15625"/>
                    <a:pt x="92584" y="12128"/>
                    <a:pt x="92584" y="78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2" name="Google Shape;1314;p32">
              <a:extLst>
                <a:ext uri="{FF2B5EF4-FFF2-40B4-BE49-F238E27FC236}">
                  <a16:creationId xmlns:a16="http://schemas.microsoft.com/office/drawing/2014/main" id="{CAC092CC-7131-7D0F-CD90-6A920183041D}"/>
                </a:ext>
              </a:extLst>
            </p:cNvPr>
            <p:cNvSpPr/>
            <p:nvPr/>
          </p:nvSpPr>
          <p:spPr>
            <a:xfrm>
              <a:off x="5249102" y="2403305"/>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3" name="Google Shape;1315;p32">
              <a:extLst>
                <a:ext uri="{FF2B5EF4-FFF2-40B4-BE49-F238E27FC236}">
                  <a16:creationId xmlns:a16="http://schemas.microsoft.com/office/drawing/2014/main" id="{082311E7-0F34-D90B-B9D9-C419B674416A}"/>
                </a:ext>
              </a:extLst>
            </p:cNvPr>
            <p:cNvSpPr/>
            <p:nvPr/>
          </p:nvSpPr>
          <p:spPr>
            <a:xfrm>
              <a:off x="5249102" y="2431854"/>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4" name="Google Shape;1316;p32">
              <a:extLst>
                <a:ext uri="{FF2B5EF4-FFF2-40B4-BE49-F238E27FC236}">
                  <a16:creationId xmlns:a16="http://schemas.microsoft.com/office/drawing/2014/main" id="{EC588BC6-8030-632D-AE0E-94257C2F2B8B}"/>
                </a:ext>
              </a:extLst>
            </p:cNvPr>
            <p:cNvSpPr/>
            <p:nvPr/>
          </p:nvSpPr>
          <p:spPr>
            <a:xfrm>
              <a:off x="5249102" y="2460402"/>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5" name="Google Shape;1317;p32">
              <a:extLst>
                <a:ext uri="{FF2B5EF4-FFF2-40B4-BE49-F238E27FC236}">
                  <a16:creationId xmlns:a16="http://schemas.microsoft.com/office/drawing/2014/main" id="{F4496802-84B5-E80A-892E-290FF6404693}"/>
                </a:ext>
              </a:extLst>
            </p:cNvPr>
            <p:cNvSpPr/>
            <p:nvPr/>
          </p:nvSpPr>
          <p:spPr>
            <a:xfrm>
              <a:off x="5411640" y="2373499"/>
              <a:ext cx="69438" cy="11719"/>
            </a:xfrm>
            <a:custGeom>
              <a:avLst/>
              <a:gdLst/>
              <a:ahLst/>
              <a:cxnLst/>
              <a:rect l="l" t="t" r="r" b="b"/>
              <a:pathLst>
                <a:path w="92584" h="15625" extrusionOk="0">
                  <a:moveTo>
                    <a:pt x="92584" y="7813"/>
                  </a:moveTo>
                  <a:cubicBezTo>
                    <a:pt x="92584" y="3497"/>
                    <a:pt x="89086" y="0"/>
                    <a:pt x="84771" y="0"/>
                  </a:cubicBezTo>
                  <a:lnTo>
                    <a:pt x="7813" y="0"/>
                  </a:lnTo>
                  <a:cubicBezTo>
                    <a:pt x="3498" y="0"/>
                    <a:pt x="0" y="3497"/>
                    <a:pt x="0" y="7813"/>
                  </a:cubicBezTo>
                  <a:cubicBezTo>
                    <a:pt x="0" y="12128"/>
                    <a:pt x="3498" y="15625"/>
                    <a:pt x="7813" y="15625"/>
                  </a:cubicBezTo>
                  <a:lnTo>
                    <a:pt x="84771" y="15625"/>
                  </a:lnTo>
                  <a:cubicBezTo>
                    <a:pt x="89086" y="15625"/>
                    <a:pt x="92584" y="12128"/>
                    <a:pt x="92584" y="78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6" name="Google Shape;1318;p32">
              <a:extLst>
                <a:ext uri="{FF2B5EF4-FFF2-40B4-BE49-F238E27FC236}">
                  <a16:creationId xmlns:a16="http://schemas.microsoft.com/office/drawing/2014/main" id="{57B47AA6-4632-B2EB-A9EA-87490FAA1718}"/>
                </a:ext>
              </a:extLst>
            </p:cNvPr>
            <p:cNvSpPr/>
            <p:nvPr/>
          </p:nvSpPr>
          <p:spPr>
            <a:xfrm>
              <a:off x="5393789" y="2403305"/>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7" name="Google Shape;1319;p32">
              <a:extLst>
                <a:ext uri="{FF2B5EF4-FFF2-40B4-BE49-F238E27FC236}">
                  <a16:creationId xmlns:a16="http://schemas.microsoft.com/office/drawing/2014/main" id="{FC1EC7F8-3191-2828-0377-8FF1BB9DEA68}"/>
                </a:ext>
              </a:extLst>
            </p:cNvPr>
            <p:cNvSpPr/>
            <p:nvPr/>
          </p:nvSpPr>
          <p:spPr>
            <a:xfrm>
              <a:off x="5393789" y="2431854"/>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78" name="Google Shape;1320;p32">
              <a:extLst>
                <a:ext uri="{FF2B5EF4-FFF2-40B4-BE49-F238E27FC236}">
                  <a16:creationId xmlns:a16="http://schemas.microsoft.com/office/drawing/2014/main" id="{A28C128E-002C-C578-5336-FF0CE07C2C68}"/>
                </a:ext>
              </a:extLst>
            </p:cNvPr>
            <p:cNvSpPr/>
            <p:nvPr/>
          </p:nvSpPr>
          <p:spPr>
            <a:xfrm>
              <a:off x="5393789" y="2460402"/>
              <a:ext cx="76703" cy="11719"/>
            </a:xfrm>
            <a:custGeom>
              <a:avLst/>
              <a:gdLst/>
              <a:ahLst/>
              <a:cxnLst/>
              <a:rect l="l" t="t" r="r" b="b"/>
              <a:pathLst>
                <a:path w="102271" h="15625" extrusionOk="0">
                  <a:moveTo>
                    <a:pt x="94459" y="0"/>
                  </a:moveTo>
                  <a:lnTo>
                    <a:pt x="7813" y="0"/>
                  </a:lnTo>
                  <a:cubicBezTo>
                    <a:pt x="3498" y="0"/>
                    <a:pt x="0" y="3497"/>
                    <a:pt x="0" y="7813"/>
                  </a:cubicBezTo>
                  <a:cubicBezTo>
                    <a:pt x="0" y="12128"/>
                    <a:pt x="3498" y="15625"/>
                    <a:pt x="7813" y="15625"/>
                  </a:cubicBezTo>
                  <a:lnTo>
                    <a:pt x="94459" y="15625"/>
                  </a:lnTo>
                  <a:cubicBezTo>
                    <a:pt x="98774" y="15625"/>
                    <a:pt x="102272" y="12128"/>
                    <a:pt x="102272" y="7813"/>
                  </a:cubicBezTo>
                  <a:cubicBezTo>
                    <a:pt x="102272" y="3497"/>
                    <a:pt x="98774" y="0"/>
                    <a:pt x="94459"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grpSp>
      <p:sp>
        <p:nvSpPr>
          <p:cNvPr id="6" name="Rectangle 5">
            <a:extLst>
              <a:ext uri="{FF2B5EF4-FFF2-40B4-BE49-F238E27FC236}">
                <a16:creationId xmlns:a16="http://schemas.microsoft.com/office/drawing/2014/main" id="{8833422F-C0EA-A370-9FD1-2ABE25C49153}"/>
              </a:ext>
            </a:extLst>
          </p:cNvPr>
          <p:cNvSpPr/>
          <p:nvPr/>
        </p:nvSpPr>
        <p:spPr>
          <a:xfrm>
            <a:off x="137085" y="4408965"/>
            <a:ext cx="5684243" cy="592883"/>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altLang="zh-CN" sz="1200" dirty="0">
                <a:solidFill>
                  <a:srgbClr val="505046"/>
                </a:solidFill>
                <a:latin typeface="Arial" panose="020B0604020202020204" pitchFamily="34" charset="0"/>
                <a:cs typeface="Arial" panose="020B0604020202020204" pitchFamily="34" charset="0"/>
              </a:rPr>
              <a:t>T</a:t>
            </a:r>
            <a:r>
              <a:rPr lang="en-US" sz="1200" dirty="0">
                <a:solidFill>
                  <a:srgbClr val="505046"/>
                </a:solidFill>
                <a:latin typeface="Arial" panose="020B0604020202020204" pitchFamily="34" charset="0"/>
                <a:cs typeface="Arial" panose="020B0604020202020204" pitchFamily="34" charset="0"/>
              </a:rPr>
              <a:t>he estimated size of the global impact investing market reached </a:t>
            </a:r>
            <a:r>
              <a:rPr lang="en-US" sz="1200" b="1" dirty="0">
                <a:solidFill>
                  <a:srgbClr val="505046"/>
                </a:solidFill>
                <a:latin typeface="Arial" panose="020B0604020202020204" pitchFamily="34" charset="0"/>
                <a:cs typeface="Arial" panose="020B0604020202020204" pitchFamily="34" charset="0"/>
              </a:rPr>
              <a:t>US$1.2 trillion in 2022</a:t>
            </a:r>
          </a:p>
          <a:p>
            <a:pPr marL="285750" indent="-285750">
              <a:spcAft>
                <a:spcPts val="600"/>
              </a:spcAft>
              <a:buFont typeface="Arial" panose="020B0604020202020204" pitchFamily="34" charset="0"/>
              <a:buChar char="•"/>
            </a:pPr>
            <a:r>
              <a:rPr lang="en-US" sz="1200" kern="100" dirty="0">
                <a:solidFill>
                  <a:srgbClr val="505046"/>
                </a:solidFill>
                <a:effectLst/>
                <a:latin typeface="Arial" panose="020B0604020202020204" pitchFamily="34" charset="0"/>
                <a:ea typeface="DengXian" panose="02010600030101010101" pitchFamily="2" charset="-122"/>
              </a:rPr>
              <a:t>The total AUM of impact investment made by survey respondents grew by an average of around 18% per year between 2017 and 2022</a:t>
            </a:r>
          </a:p>
          <a:p>
            <a:pPr marL="285750" indent="-285750">
              <a:spcAft>
                <a:spcPts val="600"/>
              </a:spcAft>
              <a:buFont typeface="Arial" panose="020B0604020202020204" pitchFamily="34" charset="0"/>
              <a:buChar char="•"/>
            </a:pPr>
            <a:r>
              <a:rPr lang="en-US" sz="1200" b="1" kern="100" dirty="0">
                <a:solidFill>
                  <a:srgbClr val="505046"/>
                </a:solidFill>
                <a:effectLst/>
                <a:latin typeface="Arial" panose="020B0604020202020204" pitchFamily="34" charset="0"/>
                <a:ea typeface="DengXian" panose="02010600030101010101" pitchFamily="2" charset="-122"/>
              </a:rPr>
              <a:t>Asia has experienced substantial growth in allocation rates since 2017</a:t>
            </a:r>
            <a:r>
              <a:rPr lang="en-US" sz="1200" kern="100" dirty="0">
                <a:solidFill>
                  <a:srgbClr val="505046"/>
                </a:solidFill>
                <a:effectLst/>
                <a:latin typeface="Arial" panose="020B0604020202020204" pitchFamily="34" charset="0"/>
                <a:ea typeface="DengXian" panose="02010600030101010101" pitchFamily="2" charset="-122"/>
              </a:rPr>
              <a:t>. In East Asia, the amount of impact capital AUM increased from US$6.8 trillion in 2017 to US$17.9 trillion in 2022, representing a CAGR of 21%. South Asia witnessed a CAGR of 15% during the same period.</a:t>
            </a:r>
          </a:p>
        </p:txBody>
      </p:sp>
      <p:sp>
        <p:nvSpPr>
          <p:cNvPr id="13" name="TextBox 12">
            <a:extLst>
              <a:ext uri="{FF2B5EF4-FFF2-40B4-BE49-F238E27FC236}">
                <a16:creationId xmlns:a16="http://schemas.microsoft.com/office/drawing/2014/main" id="{C4A8C470-EA10-A047-E165-0C8C38758084}"/>
              </a:ext>
            </a:extLst>
          </p:cNvPr>
          <p:cNvSpPr txBox="1"/>
          <p:nvPr/>
        </p:nvSpPr>
        <p:spPr>
          <a:xfrm>
            <a:off x="787335" y="1185499"/>
            <a:ext cx="4454165" cy="369332"/>
          </a:xfrm>
          <a:prstGeom prst="rect">
            <a:avLst/>
          </a:prstGeom>
          <a:noFill/>
        </p:spPr>
        <p:txBody>
          <a:bodyPr wrap="square">
            <a:spAutoFit/>
          </a:bodyPr>
          <a:lstStyle/>
          <a:p>
            <a:r>
              <a:rPr lang="en-GB" sz="1800" b="1" kern="100" dirty="0">
                <a:effectLst/>
                <a:latin typeface="Arial" panose="020B0604020202020204" pitchFamily="34" charset="0"/>
                <a:ea typeface="DengXian" panose="02010600030101010101" pitchFamily="2" charset="-122"/>
              </a:rPr>
              <a:t>Impact Investing in the World and Asia</a:t>
            </a:r>
            <a:endParaRPr lang="en-GB" b="1" dirty="0"/>
          </a:p>
        </p:txBody>
      </p:sp>
      <p:sp>
        <p:nvSpPr>
          <p:cNvPr id="20" name="TextBox 19">
            <a:extLst>
              <a:ext uri="{FF2B5EF4-FFF2-40B4-BE49-F238E27FC236}">
                <a16:creationId xmlns:a16="http://schemas.microsoft.com/office/drawing/2014/main" id="{C28123B3-3CB7-ABE9-C239-06519F69D14D}"/>
              </a:ext>
            </a:extLst>
          </p:cNvPr>
          <p:cNvSpPr txBox="1"/>
          <p:nvPr/>
        </p:nvSpPr>
        <p:spPr>
          <a:xfrm>
            <a:off x="6929595" y="1189571"/>
            <a:ext cx="4454165" cy="369332"/>
          </a:xfrm>
          <a:prstGeom prst="rect">
            <a:avLst/>
          </a:prstGeom>
          <a:noFill/>
        </p:spPr>
        <p:txBody>
          <a:bodyPr wrap="square">
            <a:spAutoFit/>
          </a:bodyPr>
          <a:lstStyle/>
          <a:p>
            <a:r>
              <a:rPr lang="en-US" altLang="zh-CN" sz="1800" b="1" kern="100" dirty="0">
                <a:effectLst/>
                <a:latin typeface="Arial" panose="020B0604020202020204" pitchFamily="34" charset="0"/>
                <a:ea typeface="DengXian" panose="02010600030101010101" pitchFamily="2" charset="-122"/>
              </a:rPr>
              <a:t>Opportunities for Hong Kong</a:t>
            </a:r>
            <a:endParaRPr lang="en-GB" b="1" dirty="0"/>
          </a:p>
        </p:txBody>
      </p:sp>
      <p:sp>
        <p:nvSpPr>
          <p:cNvPr id="23" name="TextBox 22">
            <a:extLst>
              <a:ext uri="{FF2B5EF4-FFF2-40B4-BE49-F238E27FC236}">
                <a16:creationId xmlns:a16="http://schemas.microsoft.com/office/drawing/2014/main" id="{BB8D5E9B-4C53-9E04-63AC-171424F2F300}"/>
              </a:ext>
            </a:extLst>
          </p:cNvPr>
          <p:cNvSpPr txBox="1"/>
          <p:nvPr/>
        </p:nvSpPr>
        <p:spPr>
          <a:xfrm>
            <a:off x="5786091" y="1791607"/>
            <a:ext cx="6268824" cy="357214"/>
          </a:xfrm>
          <a:prstGeom prst="rect">
            <a:avLst/>
          </a:prstGeom>
          <a:noFill/>
        </p:spPr>
        <p:txBody>
          <a:bodyPr wrap="square">
            <a:spAutoFit/>
          </a:bodyPr>
          <a:lstStyle/>
          <a:p>
            <a:pPr marL="221615" algn="l">
              <a:lnSpc>
                <a:spcPct val="115000"/>
              </a:lnSpc>
            </a:pPr>
            <a:r>
              <a:rPr lang="en-HK" sz="1600" i="1" kern="100" dirty="0">
                <a:effectLst/>
                <a:latin typeface="Arial" panose="020B0604020202020204" pitchFamily="34" charset="0"/>
                <a:ea typeface="DengXian" panose="02010600030101010101" pitchFamily="2" charset="-122"/>
                <a:cs typeface="Times New Roman" panose="02020603050405020304" pitchFamily="18" charset="0"/>
              </a:rPr>
              <a:t>The Rise of Impact Investing Opportunities in ASEAN</a:t>
            </a:r>
            <a:endParaRPr lang="en-HK" sz="12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27" name="TextBox 26">
            <a:extLst>
              <a:ext uri="{FF2B5EF4-FFF2-40B4-BE49-F238E27FC236}">
                <a16:creationId xmlns:a16="http://schemas.microsoft.com/office/drawing/2014/main" id="{39927984-3C9D-1F12-9D13-10D0991B4BD7}"/>
              </a:ext>
            </a:extLst>
          </p:cNvPr>
          <p:cNvSpPr txBox="1"/>
          <p:nvPr/>
        </p:nvSpPr>
        <p:spPr>
          <a:xfrm>
            <a:off x="5786091" y="3918516"/>
            <a:ext cx="6268824" cy="357214"/>
          </a:xfrm>
          <a:prstGeom prst="rect">
            <a:avLst/>
          </a:prstGeom>
          <a:noFill/>
        </p:spPr>
        <p:txBody>
          <a:bodyPr wrap="square">
            <a:spAutoFit/>
          </a:bodyPr>
          <a:lstStyle/>
          <a:p>
            <a:pPr marL="221615" algn="l">
              <a:lnSpc>
                <a:spcPct val="115000"/>
              </a:lnSpc>
            </a:pPr>
            <a:r>
              <a:rPr lang="en-HK" sz="1600" i="1" kern="100" dirty="0">
                <a:effectLst/>
                <a:latin typeface="Arial" panose="020B0604020202020204" pitchFamily="34" charset="0"/>
                <a:ea typeface="DengXian" panose="02010600030101010101" pitchFamily="2" charset="-122"/>
                <a:cs typeface="Times New Roman" panose="02020603050405020304" pitchFamily="18" charset="0"/>
              </a:rPr>
              <a:t>Potential Opportunities on the Mainland</a:t>
            </a:r>
            <a:endParaRPr lang="en-HK" sz="12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29" name="TextBox 28">
            <a:extLst>
              <a:ext uri="{FF2B5EF4-FFF2-40B4-BE49-F238E27FC236}">
                <a16:creationId xmlns:a16="http://schemas.microsoft.com/office/drawing/2014/main" id="{02792A76-CB47-CB6D-9926-6B840447FD1B}"/>
              </a:ext>
            </a:extLst>
          </p:cNvPr>
          <p:cNvSpPr txBox="1"/>
          <p:nvPr/>
        </p:nvSpPr>
        <p:spPr>
          <a:xfrm>
            <a:off x="6096000" y="2215126"/>
            <a:ext cx="5958914" cy="1423467"/>
          </a:xfrm>
          <a:prstGeom prst="rect">
            <a:avLst/>
          </a:prstGeom>
          <a:noFill/>
        </p:spPr>
        <p:txBody>
          <a:bodyPr wrap="square">
            <a:spAutoFit/>
          </a:bodyPr>
          <a:lstStyle/>
          <a:p>
            <a:pPr marL="285750" indent="-285750">
              <a:spcAft>
                <a:spcPts val="300"/>
              </a:spcAft>
              <a:buFont typeface="Arial" panose="020B0604020202020204" pitchFamily="34" charset="0"/>
              <a:buChar char="•"/>
            </a:pPr>
            <a:r>
              <a:rPr lang="en-HK" sz="1400" kern="100" dirty="0">
                <a:solidFill>
                  <a:srgbClr val="505046"/>
                </a:solidFill>
                <a:effectLst/>
                <a:latin typeface="Arial" panose="020B0604020202020204" pitchFamily="34" charset="0"/>
                <a:ea typeface="DengXian" panose="02010600030101010101" pitchFamily="2" charset="-122"/>
              </a:rPr>
              <a:t>The number of impact deals available in ASEAN presents great opportunities for investors in Hong Kong. </a:t>
            </a:r>
          </a:p>
          <a:p>
            <a:pPr marL="285750" indent="-285750">
              <a:buFont typeface="Arial" panose="020B0604020202020204" pitchFamily="34" charset="0"/>
              <a:buChar char="•"/>
            </a:pPr>
            <a:r>
              <a:rPr lang="en-HK" sz="1400" kern="100" dirty="0">
                <a:solidFill>
                  <a:srgbClr val="505046"/>
                </a:solidFill>
                <a:effectLst/>
                <a:latin typeface="Arial" panose="020B0604020202020204" pitchFamily="34" charset="0"/>
                <a:ea typeface="DengXian" panose="02010600030101010101" pitchFamily="2" charset="-122"/>
              </a:rPr>
              <a:t>Between 2020 and 2022, a total of 379 impact deals in the region channelled impact capital amounting to US$ 6.9 billion into enterprises, indicating a significant infusion of funds to generate positive social and environmental outcomes.</a:t>
            </a:r>
            <a:endParaRPr lang="en-GB" sz="1400" dirty="0">
              <a:solidFill>
                <a:srgbClr val="505046"/>
              </a:solidFill>
            </a:endParaRPr>
          </a:p>
        </p:txBody>
      </p:sp>
      <p:sp>
        <p:nvSpPr>
          <p:cNvPr id="31" name="TextBox 30">
            <a:extLst>
              <a:ext uri="{FF2B5EF4-FFF2-40B4-BE49-F238E27FC236}">
                <a16:creationId xmlns:a16="http://schemas.microsoft.com/office/drawing/2014/main" id="{A4325037-76DE-A113-B29B-7AE1B3D7849B}"/>
              </a:ext>
            </a:extLst>
          </p:cNvPr>
          <p:cNvSpPr txBox="1"/>
          <p:nvPr/>
        </p:nvSpPr>
        <p:spPr>
          <a:xfrm>
            <a:off x="6096000" y="4308769"/>
            <a:ext cx="5838334" cy="1638910"/>
          </a:xfrm>
          <a:prstGeom prst="rect">
            <a:avLst/>
          </a:prstGeom>
          <a:noFill/>
        </p:spPr>
        <p:txBody>
          <a:bodyPr wrap="square">
            <a:spAutoFit/>
          </a:bodyPr>
          <a:lstStyle/>
          <a:p>
            <a:pPr marL="285750" indent="-285750">
              <a:spcAft>
                <a:spcPts val="300"/>
              </a:spcAft>
              <a:buFont typeface="Arial" panose="020B0604020202020204" pitchFamily="34" charset="0"/>
              <a:buChar char="•"/>
            </a:pPr>
            <a:r>
              <a:rPr lang="en-HK" sz="1400" kern="100" dirty="0">
                <a:solidFill>
                  <a:srgbClr val="505046"/>
                </a:solidFill>
                <a:effectLst/>
                <a:latin typeface="Arial" panose="020B0604020202020204" pitchFamily="34" charset="0"/>
                <a:ea typeface="DengXian" panose="02010600030101010101" pitchFamily="2" charset="-122"/>
              </a:rPr>
              <a:t>China's ambitious goals of achieving carbon peaking and carbon neutrality in a shorter timeframe than other countries, coupled with the immense challenge of reducing carbon emissions, represent a significant funding demand. </a:t>
            </a:r>
          </a:p>
          <a:p>
            <a:pPr marL="285750" indent="-285750">
              <a:buFont typeface="Arial" panose="020B0604020202020204" pitchFamily="34" charset="0"/>
              <a:buChar char="•"/>
            </a:pPr>
            <a:r>
              <a:rPr lang="en-HK" sz="1400" kern="100" dirty="0">
                <a:solidFill>
                  <a:srgbClr val="505046"/>
                </a:solidFill>
                <a:effectLst/>
                <a:latin typeface="Arial" panose="020B0604020202020204" pitchFamily="34" charset="0"/>
                <a:ea typeface="DengXian" panose="02010600030101010101" pitchFamily="2" charset="-122"/>
              </a:rPr>
              <a:t>For instance, the investment required to support these initiatives is estimated to be between RMB 2.6 and 4.2 trillion annually, with a total scale of over one hundred trillion yuan.</a:t>
            </a:r>
            <a:endParaRPr lang="en-HK" sz="1050" kern="100" dirty="0">
              <a:solidFill>
                <a:srgbClr val="505046"/>
              </a:solidFill>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32" name="TextBox 31">
            <a:extLst>
              <a:ext uri="{FF2B5EF4-FFF2-40B4-BE49-F238E27FC236}">
                <a16:creationId xmlns:a16="http://schemas.microsoft.com/office/drawing/2014/main" id="{35F1CC62-3D50-21FA-FB85-8E65AF26E613}"/>
              </a:ext>
            </a:extLst>
          </p:cNvPr>
          <p:cNvSpPr txBox="1"/>
          <p:nvPr/>
        </p:nvSpPr>
        <p:spPr>
          <a:xfrm>
            <a:off x="8644380" y="6578147"/>
            <a:ext cx="2942346" cy="246221"/>
          </a:xfrm>
          <a:prstGeom prst="rect">
            <a:avLst/>
          </a:prstGeom>
          <a:noFill/>
        </p:spPr>
        <p:txBody>
          <a:bodyPr wrap="square" rtlCol="0">
            <a:spAutoFit/>
          </a:bodyPr>
          <a:lstStyle/>
          <a:p>
            <a:pPr algn="r"/>
            <a:r>
              <a:rPr lang="en-GB" sz="1000" i="1" dirty="0">
                <a:solidFill>
                  <a:schemeClr val="bg1"/>
                </a:solidFill>
                <a:latin typeface="Arial" panose="020B0604020202020204" pitchFamily="34" charset="0"/>
                <a:cs typeface="Arial" panose="020B0604020202020204" pitchFamily="34" charset="0"/>
              </a:rPr>
              <a:t>Source: GIIN, CASVI, Investing in Women</a:t>
            </a:r>
          </a:p>
        </p:txBody>
      </p:sp>
      <p:cxnSp>
        <p:nvCxnSpPr>
          <p:cNvPr id="34" name="Straight Connector 33">
            <a:extLst>
              <a:ext uri="{FF2B5EF4-FFF2-40B4-BE49-F238E27FC236}">
                <a16:creationId xmlns:a16="http://schemas.microsoft.com/office/drawing/2014/main" id="{3F69D4AC-E9B1-09ED-631D-45CE021E49AD}"/>
              </a:ext>
            </a:extLst>
          </p:cNvPr>
          <p:cNvCxnSpPr/>
          <p:nvPr/>
        </p:nvCxnSpPr>
        <p:spPr>
          <a:xfrm>
            <a:off x="5918069" y="1291472"/>
            <a:ext cx="0" cy="516588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289DBAD-80DB-E026-B537-960B4BD852B0}"/>
              </a:ext>
            </a:extLst>
          </p:cNvPr>
          <p:cNvGrpSpPr/>
          <p:nvPr/>
        </p:nvGrpSpPr>
        <p:grpSpPr>
          <a:xfrm>
            <a:off x="467761" y="1810657"/>
            <a:ext cx="5112023" cy="2591661"/>
            <a:chOff x="467761" y="1810657"/>
            <a:chExt cx="5112023" cy="2591661"/>
          </a:xfrm>
        </p:grpSpPr>
        <p:pic>
          <p:nvPicPr>
            <p:cNvPr id="3" name="Picture 2">
              <a:extLst>
                <a:ext uri="{FF2B5EF4-FFF2-40B4-BE49-F238E27FC236}">
                  <a16:creationId xmlns:a16="http://schemas.microsoft.com/office/drawing/2014/main" id="{E2A87CC6-7109-1072-EC54-FF5C167E1EE2}"/>
                </a:ext>
              </a:extLst>
            </p:cNvPr>
            <p:cNvPicPr>
              <a:picLocks noChangeAspect="1"/>
            </p:cNvPicPr>
            <p:nvPr/>
          </p:nvPicPr>
          <p:blipFill>
            <a:blip r:embed="rId5"/>
            <a:srcRect t="9845" b="8077"/>
            <a:stretch/>
          </p:blipFill>
          <p:spPr>
            <a:xfrm>
              <a:off x="467761" y="1885950"/>
              <a:ext cx="5112023" cy="2516368"/>
            </a:xfrm>
            <a:prstGeom prst="rect">
              <a:avLst/>
            </a:prstGeom>
          </p:spPr>
        </p:pic>
        <p:sp>
          <p:nvSpPr>
            <p:cNvPr id="5" name="TextBox 4">
              <a:extLst>
                <a:ext uri="{FF2B5EF4-FFF2-40B4-BE49-F238E27FC236}">
                  <a16:creationId xmlns:a16="http://schemas.microsoft.com/office/drawing/2014/main" id="{69343AC8-D45F-AFB7-22A6-7AC5DC4FE4B5}"/>
                </a:ext>
              </a:extLst>
            </p:cNvPr>
            <p:cNvSpPr txBox="1"/>
            <p:nvPr/>
          </p:nvSpPr>
          <p:spPr>
            <a:xfrm>
              <a:off x="793685" y="1810657"/>
              <a:ext cx="4127500" cy="215444"/>
            </a:xfrm>
            <a:prstGeom prst="rect">
              <a:avLst/>
            </a:prstGeom>
            <a:noFill/>
          </p:spPr>
          <p:txBody>
            <a:bodyPr wrap="square" rtlCol="0">
              <a:spAutoFit/>
            </a:bodyPr>
            <a:lstStyle/>
            <a:p>
              <a:pPr algn="ctr"/>
              <a:r>
                <a:rPr lang="en-GB" sz="800" b="1" i="1" dirty="0">
                  <a:solidFill>
                    <a:srgbClr val="000000"/>
                  </a:solidFill>
                  <a:latin typeface="Aptos" panose="020B0004020202020204" pitchFamily="34" charset="0"/>
                  <a:cs typeface="Arial" panose="020B0604020202020204" pitchFamily="34" charset="0"/>
                </a:rPr>
                <a:t>Growth of total AUM in impact investments over a five-year period</a:t>
              </a:r>
            </a:p>
          </p:txBody>
        </p:sp>
      </p:grpSp>
    </p:spTree>
    <p:extLst>
      <p:ext uri="{BB962C8B-B14F-4D97-AF65-F5344CB8AC3E}">
        <p14:creationId xmlns:p14="http://schemas.microsoft.com/office/powerpoint/2010/main" val="227466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39734C-C0F7-52D8-9427-0E62420D7888}"/>
              </a:ext>
            </a:extLst>
          </p:cNvPr>
          <p:cNvSpPr txBox="1">
            <a:spLocks/>
          </p:cNvSpPr>
          <p:nvPr/>
        </p:nvSpPr>
        <p:spPr>
          <a:xfrm>
            <a:off x="239072" y="357004"/>
            <a:ext cx="11139488" cy="369332"/>
          </a:xfrm>
          <a:prstGeom prst="rect">
            <a:avLst/>
          </a:prstGeom>
        </p:spPr>
        <p:txBody>
          <a:bodyPr wrap="square" lIns="0" tIns="0" rIns="0" bIns="0">
            <a:spAutoFit/>
          </a:bodyPr>
          <a:lstStyle>
            <a:lvl1pPr algn="l" eaLnBrk="1" hangingPunct="1">
              <a:defRPr sz="3200" b="1" i="0">
                <a:solidFill>
                  <a:srgbClr val="B00B2D"/>
                </a:solidFill>
                <a:latin typeface="Arial" panose="020B0604020202090204"/>
                <a:ea typeface="+mj-ea"/>
                <a:cs typeface="Arial" panose="020B0604020202090204"/>
              </a:defRPr>
            </a:lvl1pPr>
          </a:lstStyle>
          <a:p>
            <a:r>
              <a:rPr lang="en-US" altLang="zh-TW" sz="2400" kern="0" dirty="0"/>
              <a:t>Challenges Faced by Impact Investors in Hong Kong</a:t>
            </a:r>
            <a:endParaRPr lang="zh-TW" altLang="en-US" sz="2400" kern="0" dirty="0"/>
          </a:p>
        </p:txBody>
      </p:sp>
      <p:sp>
        <p:nvSpPr>
          <p:cNvPr id="7" name="Google Shape;1178;p21">
            <a:extLst>
              <a:ext uri="{FF2B5EF4-FFF2-40B4-BE49-F238E27FC236}">
                <a16:creationId xmlns:a16="http://schemas.microsoft.com/office/drawing/2014/main" id="{BF58ED1F-27B9-8B8B-507F-9DF7A4D637D6}"/>
              </a:ext>
            </a:extLst>
          </p:cNvPr>
          <p:cNvSpPr/>
          <p:nvPr/>
        </p:nvSpPr>
        <p:spPr>
          <a:xfrm>
            <a:off x="590559" y="1471167"/>
            <a:ext cx="1174356" cy="1174356"/>
          </a:xfrm>
          <a:prstGeom prst="ellipse">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80;p21">
            <a:extLst>
              <a:ext uri="{FF2B5EF4-FFF2-40B4-BE49-F238E27FC236}">
                <a16:creationId xmlns:a16="http://schemas.microsoft.com/office/drawing/2014/main" id="{6F3AD094-6FB3-937A-034F-C7868BA90438}"/>
              </a:ext>
            </a:extLst>
          </p:cNvPr>
          <p:cNvSpPr/>
          <p:nvPr/>
        </p:nvSpPr>
        <p:spPr>
          <a:xfrm>
            <a:off x="6553757" y="1475661"/>
            <a:ext cx="1174356" cy="1174356"/>
          </a:xfrm>
          <a:prstGeom prst="ellipse">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90;p21">
            <a:extLst>
              <a:ext uri="{FF2B5EF4-FFF2-40B4-BE49-F238E27FC236}">
                <a16:creationId xmlns:a16="http://schemas.microsoft.com/office/drawing/2014/main" id="{66D1F771-C241-980F-C2C0-B81AF32B82C2}"/>
              </a:ext>
            </a:extLst>
          </p:cNvPr>
          <p:cNvSpPr txBox="1"/>
          <p:nvPr/>
        </p:nvSpPr>
        <p:spPr>
          <a:xfrm>
            <a:off x="2463564" y="1670285"/>
            <a:ext cx="2581258" cy="774182"/>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accent5"/>
                </a:solidFill>
                <a:latin typeface="Arial" panose="020B0604020202020204" pitchFamily="34" charset="0"/>
                <a:ea typeface="Montserrat Light"/>
                <a:cs typeface="Arial" panose="020B0604020202020204" pitchFamily="34" charset="0"/>
                <a:sym typeface="Montserrat Light"/>
              </a:rPr>
              <a:t>Limited awareness and education on impact investing</a:t>
            </a:r>
            <a:endParaRPr lang="en-HK" sz="1400" b="1" dirty="0">
              <a:solidFill>
                <a:schemeClr val="accent5"/>
              </a:solidFill>
              <a:latin typeface="Arial" panose="020B0604020202020204" pitchFamily="34" charset="0"/>
              <a:ea typeface="Montserrat Light"/>
              <a:cs typeface="Arial" panose="020B0604020202020204" pitchFamily="34" charset="0"/>
              <a:sym typeface="Montserrat Light"/>
            </a:endParaRPr>
          </a:p>
        </p:txBody>
      </p:sp>
      <p:sp>
        <p:nvSpPr>
          <p:cNvPr id="43" name="Google Shape;1195;p21">
            <a:extLst>
              <a:ext uri="{FF2B5EF4-FFF2-40B4-BE49-F238E27FC236}">
                <a16:creationId xmlns:a16="http://schemas.microsoft.com/office/drawing/2014/main" id="{56A12BFE-7460-EFB3-1DCE-FA749F31AF3C}"/>
              </a:ext>
            </a:extLst>
          </p:cNvPr>
          <p:cNvSpPr txBox="1"/>
          <p:nvPr/>
        </p:nvSpPr>
        <p:spPr>
          <a:xfrm>
            <a:off x="8426762" y="1755128"/>
            <a:ext cx="2574316" cy="606434"/>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accent5"/>
                </a:solidFill>
                <a:latin typeface="Arial" panose="020B0604020202020204" pitchFamily="34" charset="0"/>
                <a:cs typeface="Arial" panose="020B0604020202020204" pitchFamily="34" charset="0"/>
                <a:sym typeface="Montserrat Light"/>
              </a:rPr>
              <a:t>Challenges to developing impact strategies</a:t>
            </a:r>
            <a:endParaRPr lang="en-HK" sz="1400" b="1" dirty="0">
              <a:solidFill>
                <a:schemeClr val="accent5"/>
              </a:solidFill>
              <a:latin typeface="Arial" panose="020B0604020202020204" pitchFamily="34" charset="0"/>
              <a:cs typeface="Arial" panose="020B0604020202020204" pitchFamily="34" charset="0"/>
              <a:sym typeface="Montserrat Light"/>
            </a:endParaRPr>
          </a:p>
        </p:txBody>
      </p:sp>
      <p:cxnSp>
        <p:nvCxnSpPr>
          <p:cNvPr id="18" name="Google Shape;1196;p21">
            <a:extLst>
              <a:ext uri="{FF2B5EF4-FFF2-40B4-BE49-F238E27FC236}">
                <a16:creationId xmlns:a16="http://schemas.microsoft.com/office/drawing/2014/main" id="{052D5E88-1F3D-5FF4-1BF2-ED9482B2289A}"/>
              </a:ext>
            </a:extLst>
          </p:cNvPr>
          <p:cNvCxnSpPr>
            <a:cxnSpLocks/>
            <a:stCxn id="9" idx="6"/>
            <a:endCxn id="43" idx="1"/>
          </p:cNvCxnSpPr>
          <p:nvPr/>
        </p:nvCxnSpPr>
        <p:spPr>
          <a:xfrm flipV="1">
            <a:off x="7728113" y="2058345"/>
            <a:ext cx="698649" cy="4494"/>
          </a:xfrm>
          <a:prstGeom prst="straightConnector1">
            <a:avLst/>
          </a:prstGeom>
          <a:noFill/>
          <a:ln w="9525" cap="flat" cmpd="sng">
            <a:solidFill>
              <a:schemeClr val="accent3"/>
            </a:solidFill>
            <a:prstDash val="solid"/>
            <a:round/>
            <a:headEnd type="none" w="med" len="med"/>
            <a:tailEnd type="none" w="med" len="med"/>
          </a:ln>
        </p:spPr>
      </p:cxnSp>
      <p:cxnSp>
        <p:nvCxnSpPr>
          <p:cNvPr id="19" name="Google Shape;1197;p21">
            <a:extLst>
              <a:ext uri="{FF2B5EF4-FFF2-40B4-BE49-F238E27FC236}">
                <a16:creationId xmlns:a16="http://schemas.microsoft.com/office/drawing/2014/main" id="{C0CB26A9-6428-9088-28B5-7BA69BF3227A}"/>
              </a:ext>
            </a:extLst>
          </p:cNvPr>
          <p:cNvCxnSpPr>
            <a:cxnSpLocks/>
            <a:stCxn id="7" idx="6"/>
            <a:endCxn id="47" idx="1"/>
          </p:cNvCxnSpPr>
          <p:nvPr/>
        </p:nvCxnSpPr>
        <p:spPr>
          <a:xfrm flipV="1">
            <a:off x="1764915" y="2057376"/>
            <a:ext cx="698649" cy="969"/>
          </a:xfrm>
          <a:prstGeom prst="straightConnector1">
            <a:avLst/>
          </a:prstGeom>
          <a:noFill/>
          <a:ln w="9525" cap="flat" cmpd="sng">
            <a:solidFill>
              <a:schemeClr val="accent3"/>
            </a:solidFill>
            <a:prstDash val="solid"/>
            <a:round/>
            <a:headEnd type="none" w="med" len="med"/>
            <a:tailEnd type="none" w="med" len="med"/>
          </a:ln>
        </p:spPr>
      </p:cxnSp>
      <p:grpSp>
        <p:nvGrpSpPr>
          <p:cNvPr id="23" name="Google Shape;1201;p21">
            <a:extLst>
              <a:ext uri="{FF2B5EF4-FFF2-40B4-BE49-F238E27FC236}">
                <a16:creationId xmlns:a16="http://schemas.microsoft.com/office/drawing/2014/main" id="{52CC87DB-75E0-3DFD-EEF0-328F1237A159}"/>
              </a:ext>
            </a:extLst>
          </p:cNvPr>
          <p:cNvGrpSpPr/>
          <p:nvPr/>
        </p:nvGrpSpPr>
        <p:grpSpPr>
          <a:xfrm>
            <a:off x="6914805" y="1797277"/>
            <a:ext cx="452267" cy="528747"/>
            <a:chOff x="-49510165" y="3412439"/>
            <a:chExt cx="256800" cy="300225"/>
          </a:xfrm>
        </p:grpSpPr>
        <p:sp>
          <p:nvSpPr>
            <p:cNvPr id="39" name="Google Shape;1202;p21">
              <a:extLst>
                <a:ext uri="{FF2B5EF4-FFF2-40B4-BE49-F238E27FC236}">
                  <a16:creationId xmlns:a16="http://schemas.microsoft.com/office/drawing/2014/main" id="{A67A4148-6CBC-4C80-FB91-28A7A23CA9C3}"/>
                </a:ext>
              </a:extLst>
            </p:cNvPr>
            <p:cNvSpPr/>
            <p:nvPr/>
          </p:nvSpPr>
          <p:spPr>
            <a:xfrm>
              <a:off x="-49510165" y="3412439"/>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03;p21">
              <a:extLst>
                <a:ext uri="{FF2B5EF4-FFF2-40B4-BE49-F238E27FC236}">
                  <a16:creationId xmlns:a16="http://schemas.microsoft.com/office/drawing/2014/main" id="{86A41E79-591A-486F-5123-F230FA46CC21}"/>
                </a:ext>
              </a:extLst>
            </p:cNvPr>
            <p:cNvSpPr/>
            <p:nvPr/>
          </p:nvSpPr>
          <p:spPr>
            <a:xfrm>
              <a:off x="-49468415" y="3447214"/>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04;p21">
              <a:extLst>
                <a:ext uri="{FF2B5EF4-FFF2-40B4-BE49-F238E27FC236}">
                  <a16:creationId xmlns:a16="http://schemas.microsoft.com/office/drawing/2014/main" id="{F5AE7A6D-06CD-73C5-F4B1-F67A9E04FB3E}"/>
                </a:ext>
              </a:extLst>
            </p:cNvPr>
            <p:cNvSpPr/>
            <p:nvPr/>
          </p:nvSpPr>
          <p:spPr>
            <a:xfrm>
              <a:off x="-49423515" y="3492114"/>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212;p21">
            <a:extLst>
              <a:ext uri="{FF2B5EF4-FFF2-40B4-BE49-F238E27FC236}">
                <a16:creationId xmlns:a16="http://schemas.microsoft.com/office/drawing/2014/main" id="{0B2EB9FD-1EDA-2CEA-D620-AA26CE976968}"/>
              </a:ext>
            </a:extLst>
          </p:cNvPr>
          <p:cNvGrpSpPr/>
          <p:nvPr/>
        </p:nvGrpSpPr>
        <p:grpSpPr>
          <a:xfrm>
            <a:off x="912770" y="1794654"/>
            <a:ext cx="529934" cy="527382"/>
            <a:chOff x="-46079711" y="1754841"/>
            <a:chExt cx="300900" cy="299450"/>
          </a:xfrm>
        </p:grpSpPr>
        <p:sp>
          <p:nvSpPr>
            <p:cNvPr id="26" name="Google Shape;1213;p21">
              <a:extLst>
                <a:ext uri="{FF2B5EF4-FFF2-40B4-BE49-F238E27FC236}">
                  <a16:creationId xmlns:a16="http://schemas.microsoft.com/office/drawing/2014/main" id="{DE4D197C-69E3-99A8-56B1-5F86D12F6910}"/>
                </a:ext>
              </a:extLst>
            </p:cNvPr>
            <p:cNvSpPr/>
            <p:nvPr/>
          </p:nvSpPr>
          <p:spPr>
            <a:xfrm>
              <a:off x="-46040336" y="1754841"/>
              <a:ext cx="217400" cy="299450"/>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14;p21">
              <a:extLst>
                <a:ext uri="{FF2B5EF4-FFF2-40B4-BE49-F238E27FC236}">
                  <a16:creationId xmlns:a16="http://schemas.microsoft.com/office/drawing/2014/main" id="{2DC871FF-8104-BF04-4AE6-696E0680F099}"/>
                </a:ext>
              </a:extLst>
            </p:cNvPr>
            <p:cNvSpPr/>
            <p:nvPr/>
          </p:nvSpPr>
          <p:spPr>
            <a:xfrm>
              <a:off x="-46079711" y="1860516"/>
              <a:ext cx="36250" cy="17350"/>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5;p21">
              <a:extLst>
                <a:ext uri="{FF2B5EF4-FFF2-40B4-BE49-F238E27FC236}">
                  <a16:creationId xmlns:a16="http://schemas.microsoft.com/office/drawing/2014/main" id="{848CE567-1653-DC84-16D5-1798FDBA2664}"/>
                </a:ext>
              </a:extLst>
            </p:cNvPr>
            <p:cNvSpPr/>
            <p:nvPr/>
          </p:nvSpPr>
          <p:spPr>
            <a:xfrm>
              <a:off x="-46077361" y="1800666"/>
              <a:ext cx="31550" cy="3015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16;p21">
              <a:extLst>
                <a:ext uri="{FF2B5EF4-FFF2-40B4-BE49-F238E27FC236}">
                  <a16:creationId xmlns:a16="http://schemas.microsoft.com/office/drawing/2014/main" id="{77F0A40D-A944-304E-4364-7657A780C5BE}"/>
                </a:ext>
              </a:extLst>
            </p:cNvPr>
            <p:cNvSpPr/>
            <p:nvPr/>
          </p:nvSpPr>
          <p:spPr>
            <a:xfrm>
              <a:off x="-46077361" y="1906991"/>
              <a:ext cx="31550" cy="3015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17;p21">
              <a:extLst>
                <a:ext uri="{FF2B5EF4-FFF2-40B4-BE49-F238E27FC236}">
                  <a16:creationId xmlns:a16="http://schemas.microsoft.com/office/drawing/2014/main" id="{C1D2BD02-8839-766F-79E5-8F9439E2189B}"/>
                </a:ext>
              </a:extLst>
            </p:cNvPr>
            <p:cNvSpPr/>
            <p:nvPr/>
          </p:nvSpPr>
          <p:spPr>
            <a:xfrm>
              <a:off x="-45814286" y="1859741"/>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8;p21">
              <a:extLst>
                <a:ext uri="{FF2B5EF4-FFF2-40B4-BE49-F238E27FC236}">
                  <a16:creationId xmlns:a16="http://schemas.microsoft.com/office/drawing/2014/main" id="{C07B9E02-7113-8BAF-E6D8-D7C9F6679181}"/>
                </a:ext>
              </a:extLst>
            </p:cNvPr>
            <p:cNvSpPr/>
            <p:nvPr/>
          </p:nvSpPr>
          <p:spPr>
            <a:xfrm>
              <a:off x="-45812711" y="1800666"/>
              <a:ext cx="31525" cy="31325"/>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19;p21">
              <a:extLst>
                <a:ext uri="{FF2B5EF4-FFF2-40B4-BE49-F238E27FC236}">
                  <a16:creationId xmlns:a16="http://schemas.microsoft.com/office/drawing/2014/main" id="{CC50B8CE-E79E-91DE-5A6C-4B5C7F0F19E8}"/>
                </a:ext>
              </a:extLst>
            </p:cNvPr>
            <p:cNvSpPr/>
            <p:nvPr/>
          </p:nvSpPr>
          <p:spPr>
            <a:xfrm>
              <a:off x="-45812711" y="1906991"/>
              <a:ext cx="31525" cy="3015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solidFill>
              <a:srgbClr val="7B815C"/>
            </a:solidFill>
            <a:ln w="9525" cap="flat" cmpd="sng">
              <a:solidFill>
                <a:srgbClr val="CDDFC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roup 59">
            <a:extLst>
              <a:ext uri="{FF2B5EF4-FFF2-40B4-BE49-F238E27FC236}">
                <a16:creationId xmlns:a16="http://schemas.microsoft.com/office/drawing/2014/main" id="{803FF58F-3197-6EF1-ABAB-70BACA884957}"/>
              </a:ext>
            </a:extLst>
          </p:cNvPr>
          <p:cNvGrpSpPr/>
          <p:nvPr/>
        </p:nvGrpSpPr>
        <p:grpSpPr>
          <a:xfrm>
            <a:off x="428088" y="2762750"/>
            <a:ext cx="5059122" cy="776372"/>
            <a:chOff x="428088" y="2762750"/>
            <a:chExt cx="5059122" cy="776372"/>
          </a:xfrm>
        </p:grpSpPr>
        <p:sp>
          <p:nvSpPr>
            <p:cNvPr id="46" name="Google Shape;1189;p21">
              <a:extLst>
                <a:ext uri="{FF2B5EF4-FFF2-40B4-BE49-F238E27FC236}">
                  <a16:creationId xmlns:a16="http://schemas.microsoft.com/office/drawing/2014/main" id="{B4443081-F364-1179-378C-5117040895D0}"/>
                </a:ext>
              </a:extLst>
            </p:cNvPr>
            <p:cNvSpPr txBox="1"/>
            <p:nvPr/>
          </p:nvSpPr>
          <p:spPr>
            <a:xfrm>
              <a:off x="428088" y="2762750"/>
              <a:ext cx="5059122" cy="3693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2"/>
                  </a:solidFill>
                  <a:latin typeface="Arial" panose="020B0604020202020204" pitchFamily="34" charset="0"/>
                  <a:ea typeface="Raleway Light"/>
                  <a:cs typeface="Arial" panose="020B0604020202020204" pitchFamily="34" charset="0"/>
                  <a:sym typeface="Raleway Light"/>
                </a:rPr>
                <a:t>► Overcoming perceptions of risk and return </a:t>
              </a:r>
              <a:endParaRPr lang="es-ES" dirty="0">
                <a:solidFill>
                  <a:schemeClr val="dk2"/>
                </a:solidFill>
                <a:latin typeface="Arial" panose="020B0604020202020204" pitchFamily="34" charset="0"/>
                <a:ea typeface="Raleway Light"/>
                <a:cs typeface="Arial" panose="020B0604020202020204" pitchFamily="34" charset="0"/>
                <a:sym typeface="Raleway Light"/>
              </a:endParaRPr>
            </a:p>
          </p:txBody>
        </p:sp>
        <p:sp>
          <p:nvSpPr>
            <p:cNvPr id="59" name="Google Shape;1189;p21">
              <a:extLst>
                <a:ext uri="{FF2B5EF4-FFF2-40B4-BE49-F238E27FC236}">
                  <a16:creationId xmlns:a16="http://schemas.microsoft.com/office/drawing/2014/main" id="{4412495A-43DA-FB98-DD23-5CB265D00AFE}"/>
                </a:ext>
              </a:extLst>
            </p:cNvPr>
            <p:cNvSpPr txBox="1"/>
            <p:nvPr/>
          </p:nvSpPr>
          <p:spPr>
            <a:xfrm>
              <a:off x="428088" y="3169790"/>
              <a:ext cx="5059122" cy="369332"/>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1100"/>
                <a:buFont typeface="Arial"/>
                <a:buNone/>
              </a:pPr>
              <a:r>
                <a:rPr lang="en-US" sz="1200" dirty="0">
                  <a:solidFill>
                    <a:schemeClr val="dk2"/>
                  </a:solidFill>
                  <a:latin typeface="Arial" panose="020B0604020202020204" pitchFamily="34" charset="0"/>
                  <a:ea typeface="Raleway Light"/>
                  <a:cs typeface="Arial" panose="020B0604020202020204" pitchFamily="34" charset="0"/>
                  <a:sym typeface="Raleway Light"/>
                </a:rPr>
                <a:t>The hesitancy to explore impact investing as a viable investment approach stems from a limited understanding of its benefits and the persistent "trade-off" myth, which suggests a perceived trade-off between financial returns and social impact. </a:t>
              </a:r>
              <a:endParaRPr lang="es-ES" sz="1200" dirty="0">
                <a:solidFill>
                  <a:schemeClr val="dk2"/>
                </a:solidFill>
                <a:latin typeface="Arial" panose="020B0604020202020204" pitchFamily="34" charset="0"/>
                <a:ea typeface="Raleway Light"/>
                <a:cs typeface="Arial" panose="020B0604020202020204" pitchFamily="34" charset="0"/>
                <a:sym typeface="Raleway Light"/>
              </a:endParaRPr>
            </a:p>
          </p:txBody>
        </p:sp>
      </p:grpSp>
      <p:grpSp>
        <p:nvGrpSpPr>
          <p:cNvPr id="61" name="Group 60">
            <a:extLst>
              <a:ext uri="{FF2B5EF4-FFF2-40B4-BE49-F238E27FC236}">
                <a16:creationId xmlns:a16="http://schemas.microsoft.com/office/drawing/2014/main" id="{EF7CF5AB-9CDE-2A0E-0309-3A0F4FAEA002}"/>
              </a:ext>
            </a:extLst>
          </p:cNvPr>
          <p:cNvGrpSpPr/>
          <p:nvPr/>
        </p:nvGrpSpPr>
        <p:grpSpPr>
          <a:xfrm>
            <a:off x="428088" y="4179602"/>
            <a:ext cx="5059122" cy="1012046"/>
            <a:chOff x="428088" y="2762749"/>
            <a:chExt cx="5059122" cy="1012046"/>
          </a:xfrm>
        </p:grpSpPr>
        <p:sp>
          <p:nvSpPr>
            <p:cNvPr id="62" name="Google Shape;1189;p21">
              <a:extLst>
                <a:ext uri="{FF2B5EF4-FFF2-40B4-BE49-F238E27FC236}">
                  <a16:creationId xmlns:a16="http://schemas.microsoft.com/office/drawing/2014/main" id="{EB473842-24DD-17DE-9395-744CDFBEA72B}"/>
                </a:ext>
              </a:extLst>
            </p:cNvPr>
            <p:cNvSpPr txBox="1"/>
            <p:nvPr/>
          </p:nvSpPr>
          <p:spPr>
            <a:xfrm>
              <a:off x="428088" y="2762749"/>
              <a:ext cx="5059122" cy="5871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2"/>
                  </a:solidFill>
                  <a:latin typeface="Arial" panose="020B0604020202020204" pitchFamily="34" charset="0"/>
                  <a:ea typeface="Raleway Light"/>
                  <a:cs typeface="Arial" panose="020B0604020202020204" pitchFamily="34" charset="0"/>
                  <a:sym typeface="Raleway Light"/>
                </a:rPr>
                <a:t>► Lack of impact investing education for investors</a:t>
              </a:r>
              <a:endParaRPr lang="es-ES" dirty="0">
                <a:solidFill>
                  <a:schemeClr val="dk2"/>
                </a:solidFill>
                <a:latin typeface="Arial" panose="020B0604020202020204" pitchFamily="34" charset="0"/>
                <a:ea typeface="Raleway Light"/>
                <a:cs typeface="Arial" panose="020B0604020202020204" pitchFamily="34" charset="0"/>
                <a:sym typeface="Raleway Light"/>
              </a:endParaRPr>
            </a:p>
          </p:txBody>
        </p:sp>
        <p:sp>
          <p:nvSpPr>
            <p:cNvPr id="63" name="Google Shape;1189;p21">
              <a:extLst>
                <a:ext uri="{FF2B5EF4-FFF2-40B4-BE49-F238E27FC236}">
                  <a16:creationId xmlns:a16="http://schemas.microsoft.com/office/drawing/2014/main" id="{2960E3CE-E9EA-EC29-4AD6-6D9BF337D2B2}"/>
                </a:ext>
              </a:extLst>
            </p:cNvPr>
            <p:cNvSpPr txBox="1"/>
            <p:nvPr/>
          </p:nvSpPr>
          <p:spPr>
            <a:xfrm>
              <a:off x="428088" y="3405463"/>
              <a:ext cx="5059122" cy="3693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dirty="0">
                  <a:solidFill>
                    <a:schemeClr val="dk2"/>
                  </a:solidFill>
                  <a:latin typeface="Arial" panose="020B0604020202020204" pitchFamily="34" charset="0"/>
                  <a:ea typeface="Raleway Light"/>
                  <a:cs typeface="Arial" panose="020B0604020202020204" pitchFamily="34" charset="0"/>
                  <a:sym typeface="Raleway Light"/>
                </a:rPr>
                <a:t>Impact investing is relatively new and requires </a:t>
              </a:r>
              <a:r>
                <a:rPr lang="en-US" sz="1200" dirty="0" err="1">
                  <a:solidFill>
                    <a:schemeClr val="dk2"/>
                  </a:solidFill>
                  <a:latin typeface="Arial" panose="020B0604020202020204" pitchFamily="34" charset="0"/>
                  <a:ea typeface="Raleway Light"/>
                  <a:cs typeface="Arial" panose="020B0604020202020204" pitchFamily="34" charset="0"/>
                  <a:sym typeface="Raleway Light"/>
                </a:rPr>
                <a:t>specialised</a:t>
              </a:r>
              <a:r>
                <a:rPr lang="en-US" sz="1200" dirty="0">
                  <a:solidFill>
                    <a:schemeClr val="dk2"/>
                  </a:solidFill>
                  <a:latin typeface="Arial" panose="020B0604020202020204" pitchFamily="34" charset="0"/>
                  <a:ea typeface="Raleway Light"/>
                  <a:cs typeface="Arial" panose="020B0604020202020204" pitchFamily="34" charset="0"/>
                  <a:sym typeface="Raleway Light"/>
                </a:rPr>
                <a:t> knowledge and skills. The lack of educational </a:t>
              </a:r>
              <a:r>
                <a:rPr lang="en-US" sz="1200" dirty="0" err="1">
                  <a:solidFill>
                    <a:schemeClr val="dk2"/>
                  </a:solidFill>
                  <a:latin typeface="Arial" panose="020B0604020202020204" pitchFamily="34" charset="0"/>
                  <a:ea typeface="Raleway Light"/>
                  <a:cs typeface="Arial" panose="020B0604020202020204" pitchFamily="34" charset="0"/>
                  <a:sym typeface="Raleway Light"/>
                </a:rPr>
                <a:t>programmes</a:t>
              </a:r>
              <a:r>
                <a:rPr lang="en-US" sz="1200" dirty="0">
                  <a:solidFill>
                    <a:schemeClr val="dk2"/>
                  </a:solidFill>
                  <a:latin typeface="Arial" panose="020B0604020202020204" pitchFamily="34" charset="0"/>
                  <a:ea typeface="Raleway Light"/>
                  <a:cs typeface="Arial" panose="020B0604020202020204" pitchFamily="34" charset="0"/>
                  <a:sym typeface="Raleway Light"/>
                </a:rPr>
                <a:t> and resources tailored specifically to impact investing prevents investors from acquiring the necessary understanding and expertise to engage in impact investment opportunities.</a:t>
              </a:r>
              <a:endParaRPr lang="es-ES" sz="1200" dirty="0">
                <a:solidFill>
                  <a:schemeClr val="dk2"/>
                </a:solidFill>
                <a:latin typeface="Arial" panose="020B0604020202020204" pitchFamily="34" charset="0"/>
                <a:ea typeface="Raleway Light"/>
                <a:cs typeface="Arial" panose="020B0604020202020204" pitchFamily="34" charset="0"/>
                <a:sym typeface="Raleway Light"/>
              </a:endParaRPr>
            </a:p>
          </p:txBody>
        </p:sp>
      </p:grpSp>
      <p:grpSp>
        <p:nvGrpSpPr>
          <p:cNvPr id="65" name="Group 64">
            <a:extLst>
              <a:ext uri="{FF2B5EF4-FFF2-40B4-BE49-F238E27FC236}">
                <a16:creationId xmlns:a16="http://schemas.microsoft.com/office/drawing/2014/main" id="{0682D0AD-1CB4-A8B7-563D-1F2CB49AD5E7}"/>
              </a:ext>
            </a:extLst>
          </p:cNvPr>
          <p:cNvGrpSpPr/>
          <p:nvPr/>
        </p:nvGrpSpPr>
        <p:grpSpPr>
          <a:xfrm>
            <a:off x="6546080" y="2762750"/>
            <a:ext cx="5066799" cy="1051742"/>
            <a:chOff x="6546080" y="2762750"/>
            <a:chExt cx="5066799" cy="1051742"/>
          </a:xfrm>
        </p:grpSpPr>
        <p:sp>
          <p:nvSpPr>
            <p:cNvPr id="42" name="Google Shape;1194;p21">
              <a:extLst>
                <a:ext uri="{FF2B5EF4-FFF2-40B4-BE49-F238E27FC236}">
                  <a16:creationId xmlns:a16="http://schemas.microsoft.com/office/drawing/2014/main" id="{D760B2AB-557E-A746-3BEF-2074B3F70AFF}"/>
                </a:ext>
              </a:extLst>
            </p:cNvPr>
            <p:cNvSpPr txBox="1"/>
            <p:nvPr/>
          </p:nvSpPr>
          <p:spPr>
            <a:xfrm>
              <a:off x="6546080" y="2762750"/>
              <a:ext cx="5058000" cy="10517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latin typeface="Arial" panose="020B0604020202020204" pitchFamily="34" charset="0"/>
                  <a:ea typeface="Raleway Light"/>
                  <a:cs typeface="Arial" panose="020B0604020202020204" pitchFamily="34" charset="0"/>
                  <a:sym typeface="Raleway Light"/>
                </a:rPr>
                <a:t>► Lack of guidance and incentives for investors to develop impact strategies</a:t>
              </a:r>
              <a:endParaRPr lang="es-ES" dirty="0">
                <a:solidFill>
                  <a:schemeClr val="dk2"/>
                </a:solidFill>
                <a:latin typeface="Arial" panose="020B0604020202020204" pitchFamily="34" charset="0"/>
                <a:ea typeface="Raleway Light"/>
                <a:cs typeface="Arial" panose="020B0604020202020204" pitchFamily="34" charset="0"/>
                <a:sym typeface="Raleway Light"/>
              </a:endParaRPr>
            </a:p>
          </p:txBody>
        </p:sp>
        <p:sp>
          <p:nvSpPr>
            <p:cNvPr id="64" name="Google Shape;1189;p21">
              <a:extLst>
                <a:ext uri="{FF2B5EF4-FFF2-40B4-BE49-F238E27FC236}">
                  <a16:creationId xmlns:a16="http://schemas.microsoft.com/office/drawing/2014/main" id="{8F7FB802-6865-E669-2E4F-5B6CFE17C14A}"/>
                </a:ext>
              </a:extLst>
            </p:cNvPr>
            <p:cNvSpPr txBox="1"/>
            <p:nvPr/>
          </p:nvSpPr>
          <p:spPr>
            <a:xfrm>
              <a:off x="6553757" y="3423528"/>
              <a:ext cx="5059122" cy="369332"/>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1100"/>
                <a:buFont typeface="Arial"/>
                <a:buNone/>
              </a:pPr>
              <a:r>
                <a:rPr lang="en-US" sz="1200" dirty="0">
                  <a:solidFill>
                    <a:schemeClr val="dk2"/>
                  </a:solidFill>
                  <a:latin typeface="Arial" panose="020B0604020202020204" pitchFamily="34" charset="0"/>
                  <a:ea typeface="Raleway Light"/>
                  <a:cs typeface="Arial" panose="020B0604020202020204" pitchFamily="34" charset="0"/>
                  <a:sym typeface="Raleway Light"/>
                </a:rPr>
                <a:t>The absence of </a:t>
              </a:r>
              <a:r>
                <a:rPr lang="en-US" sz="1200" dirty="0" err="1">
                  <a:solidFill>
                    <a:schemeClr val="dk2"/>
                  </a:solidFill>
                  <a:latin typeface="Arial" panose="020B0604020202020204" pitchFamily="34" charset="0"/>
                  <a:ea typeface="Raleway Light"/>
                  <a:cs typeface="Arial" panose="020B0604020202020204" pitchFamily="34" charset="0"/>
                  <a:sym typeface="Raleway Light"/>
                </a:rPr>
                <a:t>standardised</a:t>
              </a:r>
              <a:r>
                <a:rPr lang="en-US" sz="1200" dirty="0">
                  <a:solidFill>
                    <a:schemeClr val="dk2"/>
                  </a:solidFill>
                  <a:latin typeface="Arial" panose="020B0604020202020204" pitchFamily="34" charset="0"/>
                  <a:ea typeface="Raleway Light"/>
                  <a:cs typeface="Arial" panose="020B0604020202020204" pitchFamily="34" charset="0"/>
                  <a:sym typeface="Raleway Light"/>
                </a:rPr>
                <a:t> measurement mechanisms exacerbates the challenge. Many measurement frameworks are available to investors which serve the same purpose of quantifying impact based on various mechanisms</a:t>
              </a:r>
              <a:endParaRPr lang="es-ES" sz="1200" dirty="0">
                <a:solidFill>
                  <a:schemeClr val="dk2"/>
                </a:solidFill>
                <a:latin typeface="Arial" panose="020B0604020202020204" pitchFamily="34" charset="0"/>
                <a:ea typeface="Raleway Light"/>
                <a:cs typeface="Arial" panose="020B0604020202020204" pitchFamily="34" charset="0"/>
                <a:sym typeface="Raleway Light"/>
              </a:endParaRPr>
            </a:p>
          </p:txBody>
        </p:sp>
      </p:grpSp>
      <p:grpSp>
        <p:nvGrpSpPr>
          <p:cNvPr id="66" name="Group 65">
            <a:extLst>
              <a:ext uri="{FF2B5EF4-FFF2-40B4-BE49-F238E27FC236}">
                <a16:creationId xmlns:a16="http://schemas.microsoft.com/office/drawing/2014/main" id="{3A672DC0-8A26-0AD9-EA2A-EB577F044469}"/>
              </a:ext>
            </a:extLst>
          </p:cNvPr>
          <p:cNvGrpSpPr/>
          <p:nvPr/>
        </p:nvGrpSpPr>
        <p:grpSpPr>
          <a:xfrm>
            <a:off x="6553756" y="4514403"/>
            <a:ext cx="5210155" cy="1051742"/>
            <a:chOff x="6546079" y="2762750"/>
            <a:chExt cx="5210155" cy="1051742"/>
          </a:xfrm>
        </p:grpSpPr>
        <p:sp>
          <p:nvSpPr>
            <p:cNvPr id="67" name="Google Shape;1194;p21">
              <a:extLst>
                <a:ext uri="{FF2B5EF4-FFF2-40B4-BE49-F238E27FC236}">
                  <a16:creationId xmlns:a16="http://schemas.microsoft.com/office/drawing/2014/main" id="{40C118F1-568B-F8CD-57D6-CC8C06C80596}"/>
                </a:ext>
              </a:extLst>
            </p:cNvPr>
            <p:cNvSpPr txBox="1"/>
            <p:nvPr/>
          </p:nvSpPr>
          <p:spPr>
            <a:xfrm>
              <a:off x="6546079" y="2762750"/>
              <a:ext cx="5210155" cy="10517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2"/>
                  </a:solidFill>
                  <a:latin typeface="Arial" panose="020B0604020202020204" pitchFamily="34" charset="0"/>
                  <a:ea typeface="Raleway Light"/>
                  <a:cs typeface="Arial" panose="020B0604020202020204" pitchFamily="34" charset="0"/>
                  <a:sym typeface="Raleway Light"/>
                </a:rPr>
                <a:t>► Scarcity in impact investing deals and impact investment managers with track records in HK</a:t>
              </a:r>
              <a:endParaRPr lang="es-ES" sz="1600" dirty="0">
                <a:solidFill>
                  <a:schemeClr val="dk2"/>
                </a:solidFill>
                <a:latin typeface="Arial" panose="020B0604020202020204" pitchFamily="34" charset="0"/>
                <a:ea typeface="Raleway Light"/>
                <a:cs typeface="Arial" panose="020B0604020202020204" pitchFamily="34" charset="0"/>
                <a:sym typeface="Raleway Light"/>
              </a:endParaRPr>
            </a:p>
          </p:txBody>
        </p:sp>
        <p:sp>
          <p:nvSpPr>
            <p:cNvPr id="68" name="Google Shape;1189;p21">
              <a:extLst>
                <a:ext uri="{FF2B5EF4-FFF2-40B4-BE49-F238E27FC236}">
                  <a16:creationId xmlns:a16="http://schemas.microsoft.com/office/drawing/2014/main" id="{D11FE107-41C1-0E29-6D1E-A8F4F9FDD6A6}"/>
                </a:ext>
              </a:extLst>
            </p:cNvPr>
            <p:cNvSpPr txBox="1"/>
            <p:nvPr/>
          </p:nvSpPr>
          <p:spPr>
            <a:xfrm>
              <a:off x="6553757" y="3423528"/>
              <a:ext cx="5059122" cy="369332"/>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1100"/>
                <a:buFont typeface="Arial"/>
                <a:buNone/>
              </a:pPr>
              <a:r>
                <a:rPr lang="en-US" sz="1200" dirty="0">
                  <a:solidFill>
                    <a:schemeClr val="dk2"/>
                  </a:solidFill>
                  <a:latin typeface="Arial" panose="020B0604020202020204" pitchFamily="34" charset="0"/>
                  <a:ea typeface="Raleway Light"/>
                  <a:cs typeface="Arial" panose="020B0604020202020204" pitchFamily="34" charset="0"/>
                  <a:sym typeface="Raleway Light"/>
                </a:rPr>
                <a:t>The lack of impact investing deals presents a significant challenge for investors seeking to allocate capital towards projects that generate positive social and environmental outcomes. </a:t>
              </a:r>
              <a:r>
                <a:rPr lang="en-US" altLang="zh-CN" sz="1200" dirty="0">
                  <a:solidFill>
                    <a:schemeClr val="dk2"/>
                  </a:solidFill>
                  <a:latin typeface="Arial" panose="020B0604020202020204" pitchFamily="34" charset="0"/>
                  <a:ea typeface="Raleway Light"/>
                  <a:cs typeface="Arial" panose="020B0604020202020204" pitchFamily="34" charset="0"/>
                  <a:sym typeface="Raleway Light"/>
                </a:rPr>
                <a:t>T</a:t>
              </a:r>
              <a:r>
                <a:rPr lang="en-US" sz="1200" dirty="0">
                  <a:solidFill>
                    <a:schemeClr val="dk2"/>
                  </a:solidFill>
                  <a:latin typeface="Arial" panose="020B0604020202020204" pitchFamily="34" charset="0"/>
                  <a:ea typeface="Raleway Light"/>
                  <a:cs typeface="Arial" panose="020B0604020202020204" pitchFamily="34" charset="0"/>
                  <a:sym typeface="Raleway Light"/>
                </a:rPr>
                <a:t>he limited track records of impact investment managers in Hong Kong and the broader region pose challenges in attracting investments from impact </a:t>
              </a:r>
              <a:r>
                <a:rPr lang="en-US" sz="1200">
                  <a:solidFill>
                    <a:schemeClr val="dk2"/>
                  </a:solidFill>
                  <a:latin typeface="Arial" panose="020B0604020202020204" pitchFamily="34" charset="0"/>
                  <a:ea typeface="Raleway Light"/>
                  <a:cs typeface="Arial" panose="020B0604020202020204" pitchFamily="34" charset="0"/>
                  <a:sym typeface="Raleway Light"/>
                </a:rPr>
                <a:t>investors and intermediaries </a:t>
              </a:r>
              <a:r>
                <a:rPr lang="en-US" sz="1200" dirty="0">
                  <a:solidFill>
                    <a:schemeClr val="dk2"/>
                  </a:solidFill>
                  <a:latin typeface="Arial" panose="020B0604020202020204" pitchFamily="34" charset="0"/>
                  <a:ea typeface="Raleway Light"/>
                  <a:cs typeface="Arial" panose="020B0604020202020204" pitchFamily="34" charset="0"/>
                  <a:sym typeface="Raleway Light"/>
                </a:rPr>
                <a:t>who </a:t>
              </a:r>
              <a:r>
                <a:rPr lang="en-US" sz="1200" dirty="0" err="1">
                  <a:solidFill>
                    <a:schemeClr val="dk2"/>
                  </a:solidFill>
                  <a:latin typeface="Arial" panose="020B0604020202020204" pitchFamily="34" charset="0"/>
                  <a:ea typeface="Raleway Light"/>
                  <a:cs typeface="Arial" panose="020B0604020202020204" pitchFamily="34" charset="0"/>
                  <a:sym typeface="Raleway Light"/>
                </a:rPr>
                <a:t>prioritise</a:t>
              </a:r>
              <a:r>
                <a:rPr lang="en-US" sz="1200" dirty="0">
                  <a:solidFill>
                    <a:schemeClr val="dk2"/>
                  </a:solidFill>
                  <a:latin typeface="Arial" panose="020B0604020202020204" pitchFamily="34" charset="0"/>
                  <a:ea typeface="Raleway Light"/>
                  <a:cs typeface="Arial" panose="020B0604020202020204" pitchFamily="34" charset="0"/>
                  <a:sym typeface="Raleway Light"/>
                </a:rPr>
                <a:t> proven experience.</a:t>
              </a:r>
              <a:endParaRPr lang="es-ES" sz="1200" dirty="0">
                <a:solidFill>
                  <a:schemeClr val="dk2"/>
                </a:solidFill>
                <a:latin typeface="Arial" panose="020B0604020202020204" pitchFamily="34" charset="0"/>
                <a:ea typeface="Raleway Light"/>
                <a:cs typeface="Arial" panose="020B0604020202020204" pitchFamily="34" charset="0"/>
                <a:sym typeface="Raleway Light"/>
              </a:endParaRPr>
            </a:p>
          </p:txBody>
        </p:sp>
      </p:grpSp>
    </p:spTree>
    <p:extLst>
      <p:ext uri="{BB962C8B-B14F-4D97-AF65-F5344CB8AC3E}">
        <p14:creationId xmlns:p14="http://schemas.microsoft.com/office/powerpoint/2010/main" val="176967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7159D2-AF98-9CD5-064D-183C650556DA}"/>
              </a:ext>
            </a:extLst>
          </p:cNvPr>
          <p:cNvSpPr>
            <a:spLocks noGrp="1"/>
          </p:cNvSpPr>
          <p:nvPr>
            <p:ph type="title"/>
          </p:nvPr>
        </p:nvSpPr>
        <p:spPr>
          <a:xfrm>
            <a:off x="239072" y="382004"/>
            <a:ext cx="11139488" cy="369332"/>
          </a:xfrm>
        </p:spPr>
        <p:txBody>
          <a:bodyPr/>
          <a:lstStyle/>
          <a:p>
            <a:r>
              <a:rPr lang="en-US" altLang="zh-TW" sz="2400" dirty="0"/>
              <a:t>Policy Recommendations</a:t>
            </a:r>
            <a:endParaRPr lang="zh-TW" altLang="en-US" sz="2400" dirty="0"/>
          </a:p>
        </p:txBody>
      </p:sp>
      <p:sp>
        <p:nvSpPr>
          <p:cNvPr id="34" name="Google Shape;1421;p26">
            <a:extLst>
              <a:ext uri="{FF2B5EF4-FFF2-40B4-BE49-F238E27FC236}">
                <a16:creationId xmlns:a16="http://schemas.microsoft.com/office/drawing/2014/main" id="{8E2200DA-BA92-2562-9095-AA542EBDE742}"/>
              </a:ext>
            </a:extLst>
          </p:cNvPr>
          <p:cNvSpPr/>
          <p:nvPr/>
        </p:nvSpPr>
        <p:spPr>
          <a:xfrm>
            <a:off x="4939120" y="1831096"/>
            <a:ext cx="2503820" cy="2503819"/>
          </a:xfrm>
          <a:prstGeom prst="ellipse">
            <a:avLst/>
          </a:prstGeom>
          <a:noFill/>
          <a:ln w="9525" cap="flat" cmpd="sng">
            <a:solidFill>
              <a:schemeClr val="accent5"/>
            </a:solidFill>
            <a:prstDash val="solid"/>
            <a:round/>
            <a:headEnd type="none" w="sm" len="sm"/>
            <a:tailEnd type="none" w="sm" len="sm"/>
          </a:ln>
        </p:spPr>
        <p:txBody>
          <a:bodyPr spcFirstLastPara="1" wrap="square" lIns="0" tIns="216000" rIns="0" bIns="91425" anchor="t" anchorCtr="0">
            <a:noAutofit/>
          </a:bodyPr>
          <a:lstStyle/>
          <a:p>
            <a:pPr marL="0" lvl="0" indent="0" algn="ctr" rtl="0">
              <a:spcBef>
                <a:spcPts val="0"/>
              </a:spcBef>
              <a:spcAft>
                <a:spcPts val="600"/>
              </a:spcAft>
              <a:buNone/>
            </a:pPr>
            <a:r>
              <a:rPr lang="en-US" sz="1600" b="1" u="sng" dirty="0">
                <a:solidFill>
                  <a:schemeClr val="accent3"/>
                </a:solidFill>
                <a:latin typeface="Arial" panose="020B0604020202020204" pitchFamily="34" charset="0"/>
                <a:ea typeface="Montserrat Light"/>
                <a:cs typeface="Arial" panose="020B0604020202020204" pitchFamily="34" charset="0"/>
                <a:sym typeface="Montserrat Light"/>
              </a:rPr>
              <a:t>Awareness raising</a:t>
            </a:r>
            <a:r>
              <a:rPr lang="en-US" sz="1600" b="1" dirty="0">
                <a:solidFill>
                  <a:schemeClr val="accent3"/>
                </a:solidFill>
                <a:latin typeface="Arial" panose="020B0604020202020204" pitchFamily="34" charset="0"/>
                <a:ea typeface="Montserrat Light"/>
                <a:cs typeface="Arial" panose="020B0604020202020204" pitchFamily="34" charset="0"/>
                <a:sym typeface="Montserrat Light"/>
              </a:rPr>
              <a:t>:</a:t>
            </a:r>
          </a:p>
          <a:p>
            <a:pPr marL="0" lvl="0" indent="0" algn="ctr" rtl="0">
              <a:spcBef>
                <a:spcPts val="0"/>
              </a:spcBef>
              <a:spcAft>
                <a:spcPts val="0"/>
              </a:spcAft>
              <a:buNone/>
            </a:pPr>
            <a:r>
              <a:rPr lang="en-US" sz="1600" b="1" i="1" dirty="0">
                <a:solidFill>
                  <a:schemeClr val="accent3"/>
                </a:solidFill>
                <a:latin typeface="Arial Narrow" panose="020B0606020202030204" pitchFamily="34" charset="0"/>
                <a:ea typeface="Montserrat Light"/>
                <a:cs typeface="Arial" panose="020B0604020202020204" pitchFamily="34" charset="0"/>
                <a:sym typeface="Montserrat Light"/>
              </a:rPr>
              <a:t>Empowering </a:t>
            </a:r>
          </a:p>
          <a:p>
            <a:pPr marL="0" lvl="0" indent="0" algn="ctr" rtl="0">
              <a:spcBef>
                <a:spcPts val="0"/>
              </a:spcBef>
              <a:spcAft>
                <a:spcPts val="0"/>
              </a:spcAft>
              <a:buNone/>
            </a:pPr>
            <a:r>
              <a:rPr lang="en-US" sz="1600" b="1" i="1" dirty="0">
                <a:solidFill>
                  <a:schemeClr val="accent3"/>
                </a:solidFill>
                <a:latin typeface="Arial Narrow" panose="020B0606020202030204" pitchFamily="34" charset="0"/>
                <a:ea typeface="Montserrat Light"/>
                <a:cs typeface="Arial" panose="020B0604020202020204" pitchFamily="34" charset="0"/>
                <a:sym typeface="Montserrat Light"/>
              </a:rPr>
              <a:t>well-intentioned investors</a:t>
            </a:r>
          </a:p>
        </p:txBody>
      </p:sp>
      <p:sp>
        <p:nvSpPr>
          <p:cNvPr id="35" name="Google Shape;1422;p26">
            <a:extLst>
              <a:ext uri="{FF2B5EF4-FFF2-40B4-BE49-F238E27FC236}">
                <a16:creationId xmlns:a16="http://schemas.microsoft.com/office/drawing/2014/main" id="{CD487B8D-FAB1-4E31-FCBA-510EDDAEA4BB}"/>
              </a:ext>
            </a:extLst>
          </p:cNvPr>
          <p:cNvSpPr/>
          <p:nvPr/>
        </p:nvSpPr>
        <p:spPr>
          <a:xfrm>
            <a:off x="6023984" y="3645637"/>
            <a:ext cx="2503820" cy="2503819"/>
          </a:xfrm>
          <a:prstGeom prst="ellipse">
            <a:avLst/>
          </a:prstGeom>
          <a:noFill/>
          <a:ln w="9525" cap="flat" cmpd="sng">
            <a:solidFill>
              <a:schemeClr val="accent5"/>
            </a:solidFill>
            <a:prstDash val="solid"/>
            <a:round/>
            <a:headEnd type="none" w="sm" len="sm"/>
            <a:tailEnd type="none" w="sm" len="sm"/>
          </a:ln>
        </p:spPr>
        <p:txBody>
          <a:bodyPr spcFirstLastPara="1" wrap="square" lIns="0" tIns="216000" rIns="0" bIns="91425" anchor="ctr" anchorCtr="0">
            <a:noAutofit/>
          </a:bodyPr>
          <a:lstStyle/>
          <a:p>
            <a:pPr marL="0" lvl="0" indent="0" algn="ctr" rtl="0">
              <a:spcBef>
                <a:spcPts val="0"/>
              </a:spcBef>
              <a:spcAft>
                <a:spcPts val="600"/>
              </a:spcAft>
              <a:buNone/>
            </a:pPr>
            <a:r>
              <a:rPr lang="en-US" sz="1600" b="1" u="sng" dirty="0" err="1">
                <a:solidFill>
                  <a:schemeClr val="accent5"/>
                </a:solidFill>
                <a:latin typeface="Arial" panose="020B0604020202020204" pitchFamily="34" charset="0"/>
                <a:ea typeface="Montserrat Light"/>
                <a:cs typeface="Arial" panose="020B0604020202020204" pitchFamily="34" charset="0"/>
                <a:sym typeface="Montserrat Light"/>
              </a:rPr>
              <a:t>Incentivising</a:t>
            </a:r>
            <a:r>
              <a:rPr lang="en-US" sz="1600" b="1" u="sng" dirty="0">
                <a:solidFill>
                  <a:schemeClr val="accent5"/>
                </a:solidFill>
                <a:latin typeface="Arial" panose="020B0604020202020204" pitchFamily="34" charset="0"/>
                <a:ea typeface="Montserrat Light"/>
                <a:cs typeface="Arial" panose="020B0604020202020204" pitchFamily="34" charset="0"/>
                <a:sym typeface="Montserrat Light"/>
              </a:rPr>
              <a:t> impact</a:t>
            </a:r>
            <a:r>
              <a:rPr lang="en-US" sz="1600" b="1" dirty="0">
                <a:solidFill>
                  <a:schemeClr val="accent5"/>
                </a:solidFill>
                <a:latin typeface="Arial" panose="020B0604020202020204" pitchFamily="34" charset="0"/>
                <a:ea typeface="Montserrat Light"/>
                <a:cs typeface="Arial" panose="020B0604020202020204" pitchFamily="34" charset="0"/>
                <a:sym typeface="Montserrat Light"/>
              </a:rPr>
              <a:t>: </a:t>
            </a:r>
          </a:p>
          <a:p>
            <a:pPr marL="0" lvl="0" indent="0" algn="ctr" rtl="0">
              <a:spcBef>
                <a:spcPts val="0"/>
              </a:spcBef>
              <a:spcAft>
                <a:spcPts val="0"/>
              </a:spcAft>
              <a:buNone/>
            </a:pPr>
            <a:r>
              <a:rPr lang="en-US" sz="1600" b="1" i="1" dirty="0">
                <a:solidFill>
                  <a:schemeClr val="accent5"/>
                </a:solidFill>
                <a:latin typeface="Arial Narrow" panose="020B0606020202030204" pitchFamily="34" charset="0"/>
                <a:ea typeface="Montserrat Light"/>
                <a:cs typeface="Arial" panose="020B0604020202020204" pitchFamily="34" charset="0"/>
                <a:sym typeface="Montserrat Light"/>
              </a:rPr>
              <a:t>Creating a conducive environment for impact investment</a:t>
            </a:r>
          </a:p>
        </p:txBody>
      </p:sp>
      <p:sp>
        <p:nvSpPr>
          <p:cNvPr id="36" name="Google Shape;1423;p26">
            <a:extLst>
              <a:ext uri="{FF2B5EF4-FFF2-40B4-BE49-F238E27FC236}">
                <a16:creationId xmlns:a16="http://schemas.microsoft.com/office/drawing/2014/main" id="{A93B7E97-568A-2B22-6DBD-9BBF6427EECD}"/>
              </a:ext>
            </a:extLst>
          </p:cNvPr>
          <p:cNvSpPr/>
          <p:nvPr/>
        </p:nvSpPr>
        <p:spPr>
          <a:xfrm>
            <a:off x="3911900" y="3636210"/>
            <a:ext cx="2503820" cy="2503819"/>
          </a:xfrm>
          <a:prstGeom prst="ellipse">
            <a:avLst/>
          </a:prstGeom>
          <a:noFill/>
          <a:ln w="9525" cap="flat" cmpd="sng">
            <a:solidFill>
              <a:schemeClr val="accent5"/>
            </a:solidFill>
            <a:prstDash val="solid"/>
            <a:round/>
            <a:headEnd type="none" w="sm" len="sm"/>
            <a:tailEnd type="none" w="sm" len="sm"/>
          </a:ln>
        </p:spPr>
        <p:txBody>
          <a:bodyPr spcFirstLastPara="1" wrap="square" lIns="0" tIns="180000" rIns="0" bIns="91425" anchor="ctr" anchorCtr="0">
            <a:noAutofit/>
          </a:bodyPr>
          <a:lstStyle/>
          <a:p>
            <a:pPr marL="0" lvl="0" indent="0" algn="ctr" rtl="0">
              <a:spcBef>
                <a:spcPts val="0"/>
              </a:spcBef>
              <a:spcAft>
                <a:spcPts val="600"/>
              </a:spcAft>
              <a:buNone/>
            </a:pPr>
            <a:r>
              <a:rPr lang="en-US" sz="1600" b="1" u="sng" dirty="0">
                <a:solidFill>
                  <a:schemeClr val="accent4"/>
                </a:solidFill>
                <a:latin typeface="Arial" panose="020B0604020202020204" pitchFamily="34" charset="0"/>
                <a:ea typeface="Montserrat Light"/>
                <a:cs typeface="Arial" panose="020B0604020202020204" pitchFamily="34" charset="0"/>
                <a:sym typeface="Montserrat Light"/>
              </a:rPr>
              <a:t>Capacity building</a:t>
            </a:r>
            <a:r>
              <a:rPr lang="en-US" sz="1600" b="1" dirty="0">
                <a:solidFill>
                  <a:schemeClr val="accent4"/>
                </a:solidFill>
                <a:latin typeface="Arial" panose="020B0604020202020204" pitchFamily="34" charset="0"/>
                <a:ea typeface="Montserrat Light"/>
                <a:cs typeface="Arial" panose="020B0604020202020204" pitchFamily="34" charset="0"/>
                <a:sym typeface="Montserrat Light"/>
              </a:rPr>
              <a:t>:</a:t>
            </a:r>
          </a:p>
          <a:p>
            <a:pPr marL="0" lvl="0" indent="0" algn="ctr" rtl="0">
              <a:spcBef>
                <a:spcPts val="0"/>
              </a:spcBef>
              <a:spcAft>
                <a:spcPts val="0"/>
              </a:spcAft>
              <a:buNone/>
            </a:pPr>
            <a:r>
              <a:rPr lang="en-US" sz="1600" b="1" i="1" dirty="0">
                <a:solidFill>
                  <a:schemeClr val="accent4"/>
                </a:solidFill>
                <a:latin typeface="Arial Narrow" panose="020B0606020202030204" pitchFamily="34" charset="0"/>
                <a:ea typeface="Montserrat Light"/>
                <a:cs typeface="Arial" panose="020B0604020202020204" pitchFamily="34" charset="0"/>
                <a:sym typeface="Montserrat Light"/>
              </a:rPr>
              <a:t>Enhancing education with a multifaceted approach</a:t>
            </a:r>
          </a:p>
        </p:txBody>
      </p:sp>
      <p:sp>
        <p:nvSpPr>
          <p:cNvPr id="37" name="Google Shape;1425;p26">
            <a:extLst>
              <a:ext uri="{FF2B5EF4-FFF2-40B4-BE49-F238E27FC236}">
                <a16:creationId xmlns:a16="http://schemas.microsoft.com/office/drawing/2014/main" id="{1B6F306B-9C0C-350D-BB87-EC3BE0A27F1B}"/>
              </a:ext>
            </a:extLst>
          </p:cNvPr>
          <p:cNvSpPr txBox="1"/>
          <p:nvPr/>
        </p:nvSpPr>
        <p:spPr>
          <a:xfrm>
            <a:off x="1559413" y="1226777"/>
            <a:ext cx="9091918" cy="52187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zh-TW" sz="2000" b="1" i="1" u="sng" dirty="0">
                <a:solidFill>
                  <a:srgbClr val="B00B2D"/>
                </a:solidFill>
                <a:latin typeface="Arial" panose="020B0604020202090204"/>
                <a:ea typeface="+mj-ea"/>
                <a:cs typeface="Arial" panose="020B0604020202090204"/>
              </a:rPr>
              <a:t>Building an ecosystem for impact investing to thrive in Hong Kong</a:t>
            </a:r>
            <a:endParaRPr sz="2000" b="1" i="1" u="sng" dirty="0">
              <a:solidFill>
                <a:srgbClr val="B00B2D"/>
              </a:solidFill>
              <a:latin typeface="Arial" panose="020B0604020202090204"/>
              <a:ea typeface="+mj-ea"/>
              <a:cs typeface="Arial" panose="020B0604020202090204"/>
              <a:sym typeface="Montserrat Light"/>
            </a:endParaRPr>
          </a:p>
        </p:txBody>
      </p:sp>
      <p:sp>
        <p:nvSpPr>
          <p:cNvPr id="39" name="Google Shape;1427;p26">
            <a:extLst>
              <a:ext uri="{FF2B5EF4-FFF2-40B4-BE49-F238E27FC236}">
                <a16:creationId xmlns:a16="http://schemas.microsoft.com/office/drawing/2014/main" id="{2F1AED86-5CF7-8164-D35D-CF12A131A1D1}"/>
              </a:ext>
            </a:extLst>
          </p:cNvPr>
          <p:cNvSpPr txBox="1"/>
          <p:nvPr/>
        </p:nvSpPr>
        <p:spPr>
          <a:xfrm>
            <a:off x="194757" y="3796111"/>
            <a:ext cx="3328162" cy="2184016"/>
          </a:xfrm>
          <a:prstGeom prst="rect">
            <a:avLst/>
          </a:prstGeom>
          <a:noFill/>
          <a:ln>
            <a:noFill/>
          </a:ln>
        </p:spPr>
        <p:txBody>
          <a:bodyPr spcFirstLastPara="1" wrap="square" lIns="36000" tIns="91425" rIns="36000" bIns="91425" anchor="ctr" anchorCtr="0">
            <a:noAutofit/>
          </a:bodyPr>
          <a:lstStyle/>
          <a:p>
            <a:pPr marL="342900" lvl="0" indent="-342900" rtl="0">
              <a:lnSpc>
                <a:spcPct val="100000"/>
              </a:lnSpc>
              <a:spcBef>
                <a:spcPts val="0"/>
              </a:spcBef>
              <a:spcAft>
                <a:spcPts val="600"/>
              </a:spcAft>
              <a:buClr>
                <a:schemeClr val="dk1"/>
              </a:buClr>
              <a:buSzPts val="1100"/>
              <a:buFont typeface="+mj-lt"/>
              <a:buAutoNum type="arabicPeriod"/>
            </a:pPr>
            <a:r>
              <a:rPr lang="en-US" sz="1400" dirty="0">
                <a:solidFill>
                  <a:schemeClr val="dk2"/>
                </a:solidFill>
                <a:latin typeface="Arial" panose="020B0604020202020204" pitchFamily="34" charset="0"/>
                <a:ea typeface="Raleway Light"/>
                <a:cs typeface="Arial" panose="020B0604020202020204" pitchFamily="34" charset="0"/>
                <a:sym typeface="Raleway Light"/>
              </a:rPr>
              <a:t>Empowering retail investors through increased investor education</a:t>
            </a:r>
          </a:p>
          <a:p>
            <a:pPr marL="342900" lvl="0" indent="-342900" rtl="0">
              <a:lnSpc>
                <a:spcPct val="100000"/>
              </a:lnSpc>
              <a:spcBef>
                <a:spcPts val="0"/>
              </a:spcBef>
              <a:spcAft>
                <a:spcPts val="600"/>
              </a:spcAft>
              <a:buClr>
                <a:schemeClr val="dk1"/>
              </a:buClr>
              <a:buSzPts val="1100"/>
              <a:buFont typeface="+mj-lt"/>
              <a:buAutoNum type="arabicPeriod"/>
            </a:pPr>
            <a:r>
              <a:rPr lang="en-US" sz="1400" dirty="0">
                <a:solidFill>
                  <a:schemeClr val="dk2"/>
                </a:solidFill>
                <a:latin typeface="Arial" panose="020B0604020202020204" pitchFamily="34" charset="0"/>
                <a:ea typeface="Raleway Light"/>
                <a:cs typeface="Arial" panose="020B0604020202020204" pitchFamily="34" charset="0"/>
                <a:sym typeface="Raleway Light"/>
              </a:rPr>
              <a:t>Enriching asset owners’ expertise through collaborative partnerships and industry engagement</a:t>
            </a:r>
          </a:p>
          <a:p>
            <a:pPr marL="342900" lvl="0" indent="-342900" rtl="0">
              <a:lnSpc>
                <a:spcPct val="100000"/>
              </a:lnSpc>
              <a:spcBef>
                <a:spcPts val="0"/>
              </a:spcBef>
              <a:spcAft>
                <a:spcPts val="600"/>
              </a:spcAft>
              <a:buClr>
                <a:schemeClr val="dk1"/>
              </a:buClr>
              <a:buSzPts val="1100"/>
              <a:buFont typeface="+mj-lt"/>
              <a:buAutoNum type="arabicPeriod"/>
            </a:pPr>
            <a:r>
              <a:rPr lang="en-US" sz="1400" dirty="0">
                <a:solidFill>
                  <a:schemeClr val="dk2"/>
                </a:solidFill>
                <a:latin typeface="Arial" panose="020B0604020202020204" pitchFamily="34" charset="0"/>
                <a:ea typeface="Raleway Light"/>
                <a:cs typeface="Arial" panose="020B0604020202020204" pitchFamily="34" charset="0"/>
                <a:sym typeface="Raleway Light"/>
              </a:rPr>
              <a:t>Cultivating early through higher education</a:t>
            </a:r>
            <a:endParaRPr lang="es-ES" sz="1400" dirty="0">
              <a:solidFill>
                <a:schemeClr val="dk2"/>
              </a:solidFill>
              <a:latin typeface="Arial" panose="020B0604020202020204" pitchFamily="34" charset="0"/>
              <a:ea typeface="Raleway Light"/>
              <a:cs typeface="Arial" panose="020B0604020202020204" pitchFamily="34" charset="0"/>
              <a:sym typeface="Raleway Light"/>
            </a:endParaRPr>
          </a:p>
        </p:txBody>
      </p:sp>
      <p:sp>
        <p:nvSpPr>
          <p:cNvPr id="40" name="Google Shape;1428;p26">
            <a:extLst>
              <a:ext uri="{FF2B5EF4-FFF2-40B4-BE49-F238E27FC236}">
                <a16:creationId xmlns:a16="http://schemas.microsoft.com/office/drawing/2014/main" id="{705E6EDF-F4A8-28DE-AD76-FF83607361CD}"/>
              </a:ext>
            </a:extLst>
          </p:cNvPr>
          <p:cNvSpPr txBox="1"/>
          <p:nvPr/>
        </p:nvSpPr>
        <p:spPr>
          <a:xfrm>
            <a:off x="9372619" y="4273458"/>
            <a:ext cx="2531872" cy="1251687"/>
          </a:xfrm>
          <a:prstGeom prst="rect">
            <a:avLst/>
          </a:prstGeom>
          <a:noFill/>
          <a:ln>
            <a:noFill/>
          </a:ln>
        </p:spPr>
        <p:txBody>
          <a:bodyPr spcFirstLastPara="1" wrap="square" lIns="91425" tIns="91425" rIns="0" bIns="91425" anchor="ctr" anchorCtr="0">
            <a:noAutofit/>
          </a:bodyPr>
          <a:lstStyle/>
          <a:p>
            <a:pPr marL="342900" lvl="0" indent="-342900" algn="l" rtl="0">
              <a:lnSpc>
                <a:spcPct val="100000"/>
              </a:lnSpc>
              <a:spcBef>
                <a:spcPts val="0"/>
              </a:spcBef>
              <a:spcAft>
                <a:spcPts val="600"/>
              </a:spcAft>
              <a:buClr>
                <a:schemeClr val="dk1"/>
              </a:buClr>
              <a:buSzPts val="1100"/>
              <a:buFont typeface="+mj-lt"/>
              <a:buAutoNum type="arabicPeriod"/>
            </a:pPr>
            <a:r>
              <a:rPr lang="en-US" sz="1400" dirty="0">
                <a:solidFill>
                  <a:schemeClr val="dk2"/>
                </a:solidFill>
                <a:latin typeface="Arial" panose="020B0604020202020204" pitchFamily="34" charset="0"/>
                <a:ea typeface="Raleway Light"/>
                <a:cs typeface="Arial" panose="020B0604020202020204" pitchFamily="34" charset="0"/>
                <a:sym typeface="Raleway Light"/>
              </a:rPr>
              <a:t>Enhancing the ease of incorporation</a:t>
            </a:r>
          </a:p>
          <a:p>
            <a:pPr marL="342900" lvl="0" indent="-342900" algn="l" rtl="0">
              <a:lnSpc>
                <a:spcPct val="100000"/>
              </a:lnSpc>
              <a:spcBef>
                <a:spcPts val="0"/>
              </a:spcBef>
              <a:spcAft>
                <a:spcPts val="600"/>
              </a:spcAft>
              <a:buClr>
                <a:schemeClr val="dk1"/>
              </a:buClr>
              <a:buSzPts val="1100"/>
              <a:buFont typeface="+mj-lt"/>
              <a:buAutoNum type="arabicPeriod"/>
            </a:pPr>
            <a:r>
              <a:rPr lang="en-US" sz="1400" dirty="0">
                <a:solidFill>
                  <a:schemeClr val="dk2"/>
                </a:solidFill>
                <a:latin typeface="Arial" panose="020B0604020202020204" pitchFamily="34" charset="0"/>
                <a:ea typeface="Raleway Light"/>
                <a:cs typeface="Arial" panose="020B0604020202020204" pitchFamily="34" charset="0"/>
                <a:sym typeface="Raleway Light"/>
              </a:rPr>
              <a:t>Promoting investing with purpose</a:t>
            </a:r>
          </a:p>
        </p:txBody>
      </p:sp>
      <p:sp>
        <p:nvSpPr>
          <p:cNvPr id="41" name="Google Shape;1429;p26">
            <a:extLst>
              <a:ext uri="{FF2B5EF4-FFF2-40B4-BE49-F238E27FC236}">
                <a16:creationId xmlns:a16="http://schemas.microsoft.com/office/drawing/2014/main" id="{1D35A501-6773-60FD-590B-EF748BC65DDE}"/>
              </a:ext>
            </a:extLst>
          </p:cNvPr>
          <p:cNvSpPr txBox="1"/>
          <p:nvPr/>
        </p:nvSpPr>
        <p:spPr>
          <a:xfrm>
            <a:off x="8518265" y="2299086"/>
            <a:ext cx="3376799" cy="1567837"/>
          </a:xfrm>
          <a:prstGeom prst="rect">
            <a:avLst/>
          </a:prstGeom>
          <a:noFill/>
          <a:ln>
            <a:noFill/>
          </a:ln>
        </p:spPr>
        <p:txBody>
          <a:bodyPr spcFirstLastPara="1" wrap="square" lIns="91425" tIns="91425" rIns="91425" bIns="91425" anchor="ctr" anchorCtr="0">
            <a:noAutofit/>
          </a:bodyPr>
          <a:lstStyle/>
          <a:p>
            <a:pPr marL="342900" lvl="0" indent="-342900" algn="l" rtl="0">
              <a:lnSpc>
                <a:spcPct val="100000"/>
              </a:lnSpc>
              <a:spcBef>
                <a:spcPts val="0"/>
              </a:spcBef>
              <a:spcAft>
                <a:spcPts val="600"/>
              </a:spcAft>
              <a:buClr>
                <a:schemeClr val="dk1"/>
              </a:buClr>
              <a:buSzPts val="1100"/>
              <a:buFont typeface="+mj-lt"/>
              <a:buAutoNum type="arabicPeriod"/>
            </a:pPr>
            <a:r>
              <a:rPr lang="en-US" sz="1400" dirty="0" err="1">
                <a:solidFill>
                  <a:schemeClr val="dk2"/>
                </a:solidFill>
                <a:latin typeface="Arial" panose="020B0604020202020204" pitchFamily="34" charset="0"/>
                <a:ea typeface="Raleway Light"/>
                <a:cs typeface="Arial" panose="020B0604020202020204" pitchFamily="34" charset="0"/>
                <a:sym typeface="Raleway Light"/>
              </a:rPr>
              <a:t>Prioritis</a:t>
            </a:r>
            <a:r>
              <a:rPr lang="en-US" altLang="zh-CN" sz="1400" dirty="0" err="1">
                <a:solidFill>
                  <a:schemeClr val="dk2"/>
                </a:solidFill>
                <a:latin typeface="Arial" panose="020B0604020202020204" pitchFamily="34" charset="0"/>
                <a:ea typeface="Raleway Light"/>
                <a:cs typeface="Arial" panose="020B0604020202020204" pitchFamily="34" charset="0"/>
                <a:sym typeface="Raleway Light"/>
              </a:rPr>
              <a:t>ing</a:t>
            </a:r>
            <a:r>
              <a:rPr lang="en-US" sz="1400" dirty="0">
                <a:solidFill>
                  <a:schemeClr val="dk2"/>
                </a:solidFill>
                <a:latin typeface="Arial" panose="020B0604020202020204" pitchFamily="34" charset="0"/>
                <a:ea typeface="Raleway Light"/>
                <a:cs typeface="Arial" panose="020B0604020202020204" pitchFamily="34" charset="0"/>
                <a:sym typeface="Raleway Light"/>
              </a:rPr>
              <a:t> SDGs and encouraging early adoption of impact frameworks</a:t>
            </a:r>
          </a:p>
          <a:p>
            <a:pPr marL="342900" lvl="0" indent="-342900" algn="l" rtl="0">
              <a:lnSpc>
                <a:spcPct val="100000"/>
              </a:lnSpc>
              <a:spcBef>
                <a:spcPts val="0"/>
              </a:spcBef>
              <a:spcAft>
                <a:spcPts val="600"/>
              </a:spcAft>
              <a:buClr>
                <a:schemeClr val="dk1"/>
              </a:buClr>
              <a:buSzPts val="1100"/>
              <a:buFont typeface="+mj-lt"/>
              <a:buAutoNum type="arabicPeriod"/>
            </a:pPr>
            <a:r>
              <a:rPr lang="en-US" sz="1400" dirty="0">
                <a:solidFill>
                  <a:schemeClr val="dk2"/>
                </a:solidFill>
                <a:latin typeface="Arial" panose="020B0604020202020204" pitchFamily="34" charset="0"/>
                <a:ea typeface="Raleway Light"/>
                <a:cs typeface="Arial" panose="020B0604020202020204" pitchFamily="34" charset="0"/>
                <a:sym typeface="Raleway Light"/>
              </a:rPr>
              <a:t>Setting an example through direct government involvement</a:t>
            </a:r>
            <a:endParaRPr lang="es-ES" sz="1400" dirty="0">
              <a:solidFill>
                <a:schemeClr val="dk2"/>
              </a:solidFill>
              <a:latin typeface="Arial" panose="020B0604020202020204" pitchFamily="34" charset="0"/>
              <a:ea typeface="Raleway Light"/>
              <a:cs typeface="Arial" panose="020B0604020202020204" pitchFamily="34" charset="0"/>
              <a:sym typeface="Raleway Light"/>
            </a:endParaRPr>
          </a:p>
        </p:txBody>
      </p:sp>
      <p:cxnSp>
        <p:nvCxnSpPr>
          <p:cNvPr id="42" name="Google Shape;1430;p26">
            <a:extLst>
              <a:ext uri="{FF2B5EF4-FFF2-40B4-BE49-F238E27FC236}">
                <a16:creationId xmlns:a16="http://schemas.microsoft.com/office/drawing/2014/main" id="{66DFE8D0-32C7-565B-0DA1-04F99589E8C5}"/>
              </a:ext>
            </a:extLst>
          </p:cNvPr>
          <p:cNvCxnSpPr>
            <a:cxnSpLocks/>
            <a:stCxn id="39" idx="3"/>
            <a:endCxn id="36" idx="2"/>
          </p:cNvCxnSpPr>
          <p:nvPr/>
        </p:nvCxnSpPr>
        <p:spPr>
          <a:xfrm>
            <a:off x="3522919" y="4888119"/>
            <a:ext cx="388981" cy="1"/>
          </a:xfrm>
          <a:prstGeom prst="straightConnector1">
            <a:avLst/>
          </a:prstGeom>
          <a:noFill/>
          <a:ln w="9525" cap="flat" cmpd="sng">
            <a:solidFill>
              <a:schemeClr val="accent3"/>
            </a:solidFill>
            <a:prstDash val="solid"/>
            <a:round/>
            <a:headEnd type="none" w="med" len="med"/>
            <a:tailEnd type="diamond" w="med" len="med"/>
          </a:ln>
        </p:spPr>
      </p:cxnSp>
      <p:cxnSp>
        <p:nvCxnSpPr>
          <p:cNvPr id="43" name="Google Shape;1431;p26">
            <a:extLst>
              <a:ext uri="{FF2B5EF4-FFF2-40B4-BE49-F238E27FC236}">
                <a16:creationId xmlns:a16="http://schemas.microsoft.com/office/drawing/2014/main" id="{B1AC0D1A-CF18-4EB1-C7F5-9676BCF400EB}"/>
              </a:ext>
            </a:extLst>
          </p:cNvPr>
          <p:cNvCxnSpPr>
            <a:cxnSpLocks/>
            <a:stCxn id="34" idx="6"/>
            <a:endCxn id="41" idx="1"/>
          </p:cNvCxnSpPr>
          <p:nvPr/>
        </p:nvCxnSpPr>
        <p:spPr>
          <a:xfrm flipV="1">
            <a:off x="7442940" y="3083005"/>
            <a:ext cx="1075325" cy="1"/>
          </a:xfrm>
          <a:prstGeom prst="straightConnector1">
            <a:avLst/>
          </a:prstGeom>
          <a:noFill/>
          <a:ln w="9525" cap="flat" cmpd="sng">
            <a:solidFill>
              <a:schemeClr val="accent3"/>
            </a:solidFill>
            <a:prstDash val="solid"/>
            <a:round/>
            <a:headEnd type="diamond" w="med" len="med"/>
            <a:tailEnd type="none" w="med" len="med"/>
          </a:ln>
        </p:spPr>
      </p:cxnSp>
      <p:cxnSp>
        <p:nvCxnSpPr>
          <p:cNvPr id="44" name="Google Shape;1432;p26">
            <a:extLst>
              <a:ext uri="{FF2B5EF4-FFF2-40B4-BE49-F238E27FC236}">
                <a16:creationId xmlns:a16="http://schemas.microsoft.com/office/drawing/2014/main" id="{7F04BC32-40E8-517F-6FC1-98E56807F6D0}"/>
              </a:ext>
            </a:extLst>
          </p:cNvPr>
          <p:cNvCxnSpPr>
            <a:stCxn id="35" idx="6"/>
            <a:endCxn id="40" idx="1"/>
          </p:cNvCxnSpPr>
          <p:nvPr/>
        </p:nvCxnSpPr>
        <p:spPr>
          <a:xfrm>
            <a:off x="8527804" y="4897547"/>
            <a:ext cx="844815" cy="1755"/>
          </a:xfrm>
          <a:prstGeom prst="straightConnector1">
            <a:avLst/>
          </a:prstGeom>
          <a:noFill/>
          <a:ln w="9525" cap="flat" cmpd="sng">
            <a:solidFill>
              <a:schemeClr val="accent3"/>
            </a:solidFill>
            <a:prstDash val="solid"/>
            <a:round/>
            <a:headEnd type="diamond" w="med" len="med"/>
            <a:tailEnd type="none" w="med" len="med"/>
          </a:ln>
        </p:spPr>
      </p:cxnSp>
      <p:pic>
        <p:nvPicPr>
          <p:cNvPr id="59" name="Picture 58">
            <a:extLst>
              <a:ext uri="{FF2B5EF4-FFF2-40B4-BE49-F238E27FC236}">
                <a16:creationId xmlns:a16="http://schemas.microsoft.com/office/drawing/2014/main" id="{39EBE0B1-2B7E-66C6-05C5-065D11105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866" y="1289450"/>
            <a:ext cx="1380331" cy="1380331"/>
          </a:xfrm>
          <a:prstGeom prst="rect">
            <a:avLst/>
          </a:prstGeom>
        </p:spPr>
      </p:pic>
      <p:pic>
        <p:nvPicPr>
          <p:cNvPr id="60" name="Picture 59">
            <a:extLst>
              <a:ext uri="{FF2B5EF4-FFF2-40B4-BE49-F238E27FC236}">
                <a16:creationId xmlns:a16="http://schemas.microsoft.com/office/drawing/2014/main" id="{C2AF347D-96DD-7D92-F1E8-1E25E0B1E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07" y="2641053"/>
            <a:ext cx="1378800" cy="1378800"/>
          </a:xfrm>
          <a:prstGeom prst="rect">
            <a:avLst/>
          </a:prstGeom>
        </p:spPr>
      </p:pic>
      <p:pic>
        <p:nvPicPr>
          <p:cNvPr id="61" name="Picture 60">
            <a:extLst>
              <a:ext uri="{FF2B5EF4-FFF2-40B4-BE49-F238E27FC236}">
                <a16:creationId xmlns:a16="http://schemas.microsoft.com/office/drawing/2014/main" id="{FC2C3EBD-C9A7-3EAA-FF29-3F2D99471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0866" y="4978324"/>
            <a:ext cx="1378800" cy="1378800"/>
          </a:xfrm>
          <a:prstGeom prst="rect">
            <a:avLst/>
          </a:prstGeom>
        </p:spPr>
      </p:pic>
    </p:spTree>
    <p:extLst>
      <p:ext uri="{BB962C8B-B14F-4D97-AF65-F5344CB8AC3E}">
        <p14:creationId xmlns:p14="http://schemas.microsoft.com/office/powerpoint/2010/main" val="158383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20EDCF9-F4ED-E0A2-CCC4-0B6B70BEA207}"/>
              </a:ext>
            </a:extLst>
          </p:cNvPr>
          <p:cNvPicPr>
            <a:picLocks noChangeAspect="1"/>
          </p:cNvPicPr>
          <p:nvPr/>
        </p:nvPicPr>
        <p:blipFill rotWithShape="1">
          <a:blip r:embed="rId3"/>
          <a:srcRect l="6094" t="1458" r="5265"/>
          <a:stretch/>
        </p:blipFill>
        <p:spPr>
          <a:xfrm>
            <a:off x="7835479" y="1069601"/>
            <a:ext cx="4335508" cy="5506163"/>
          </a:xfrm>
          <a:prstGeom prst="rect">
            <a:avLst/>
          </a:prstGeom>
        </p:spPr>
      </p:pic>
      <p:sp>
        <p:nvSpPr>
          <p:cNvPr id="13" name="TextBox 12">
            <a:extLst>
              <a:ext uri="{FF2B5EF4-FFF2-40B4-BE49-F238E27FC236}">
                <a16:creationId xmlns:a16="http://schemas.microsoft.com/office/drawing/2014/main" id="{354B3AB9-4E96-CB76-4FAE-1559E57D0ACA}"/>
              </a:ext>
            </a:extLst>
          </p:cNvPr>
          <p:cNvSpPr txBox="1"/>
          <p:nvPr/>
        </p:nvSpPr>
        <p:spPr>
          <a:xfrm>
            <a:off x="126453" y="1135723"/>
            <a:ext cx="7028492" cy="646331"/>
          </a:xfrm>
          <a:prstGeom prst="rect">
            <a:avLst/>
          </a:prstGeom>
          <a:noFill/>
        </p:spPr>
        <p:txBody>
          <a:bodyPr wrap="square" rtlCol="0">
            <a:spAutoFit/>
          </a:bodyPr>
          <a:lstStyle/>
          <a:p>
            <a:r>
              <a:rPr lang="en-GB" sz="1800" b="1" u="sng" kern="100" dirty="0">
                <a:solidFill>
                  <a:srgbClr val="2F5496"/>
                </a:solidFill>
                <a:effectLst/>
                <a:latin typeface="Arial" panose="020B0604020202020204" pitchFamily="34" charset="0"/>
                <a:ea typeface="DengXian Light" panose="02010600030101010101" pitchFamily="2" charset="-122"/>
                <a:cs typeface="Times New Roman" panose="02020603050405020304" pitchFamily="18" charset="0"/>
              </a:rPr>
              <a:t>Awareness raising: Empowering well-intentioned investors</a:t>
            </a:r>
            <a:endParaRPr lang="en-HK" sz="1800" b="1" u="sng" kern="100"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a:p>
            <a:endParaRPr lang="en-HK" u="sng" dirty="0"/>
          </a:p>
        </p:txBody>
      </p:sp>
      <p:sp>
        <p:nvSpPr>
          <p:cNvPr id="4" name="Title 1">
            <a:extLst>
              <a:ext uri="{FF2B5EF4-FFF2-40B4-BE49-F238E27FC236}">
                <a16:creationId xmlns:a16="http://schemas.microsoft.com/office/drawing/2014/main" id="{FCE41AAD-A430-0DA3-8930-0DAEBF9235E2}"/>
              </a:ext>
            </a:extLst>
          </p:cNvPr>
          <p:cNvSpPr>
            <a:spLocks noGrp="1"/>
          </p:cNvSpPr>
          <p:nvPr>
            <p:ph type="title"/>
          </p:nvPr>
        </p:nvSpPr>
        <p:spPr>
          <a:xfrm>
            <a:off x="239072" y="382004"/>
            <a:ext cx="11139488" cy="369332"/>
          </a:xfrm>
        </p:spPr>
        <p:txBody>
          <a:bodyPr/>
          <a:lstStyle/>
          <a:p>
            <a:r>
              <a:rPr lang="en-US" altLang="zh-TW" sz="2400" dirty="0"/>
              <a:t>Policy Recommendations</a:t>
            </a:r>
            <a:endParaRPr lang="zh-TW" altLang="en-US" sz="2400" dirty="0"/>
          </a:p>
        </p:txBody>
      </p:sp>
      <p:sp>
        <p:nvSpPr>
          <p:cNvPr id="9" name="TextBox 8">
            <a:extLst>
              <a:ext uri="{FF2B5EF4-FFF2-40B4-BE49-F238E27FC236}">
                <a16:creationId xmlns:a16="http://schemas.microsoft.com/office/drawing/2014/main" id="{28B96CFF-73E8-89C9-E09B-2BC43C0B87B5}"/>
              </a:ext>
            </a:extLst>
          </p:cNvPr>
          <p:cNvSpPr txBox="1"/>
          <p:nvPr/>
        </p:nvSpPr>
        <p:spPr>
          <a:xfrm>
            <a:off x="126453" y="1520110"/>
            <a:ext cx="7174458" cy="646331"/>
          </a:xfrm>
          <a:prstGeom prst="rect">
            <a:avLst/>
          </a:prstGeom>
          <a:noFill/>
        </p:spPr>
        <p:txBody>
          <a:bodyPr wrap="square">
            <a:spAutoFit/>
          </a:bodyPr>
          <a:lstStyle/>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Recommendation 1: </a:t>
            </a:r>
            <a:r>
              <a:rPr lang="en-US" b="1" i="1" dirty="0" err="1">
                <a:latin typeface="Arial" panose="020B0604020202020204" pitchFamily="34" charset="0"/>
                <a:cs typeface="Arial" panose="020B0604020202020204" pitchFamily="34" charset="0"/>
              </a:rPr>
              <a:t>Prioritising</a:t>
            </a:r>
            <a:r>
              <a:rPr lang="en-US" b="1" i="1" dirty="0">
                <a:latin typeface="Arial" panose="020B0604020202020204" pitchFamily="34" charset="0"/>
                <a:cs typeface="Arial" panose="020B0604020202020204" pitchFamily="34" charset="0"/>
              </a:rPr>
              <a:t> SDGs and encouraging early adoption of impact frameworks</a:t>
            </a:r>
            <a:endParaRPr lang="en-GB" b="1" i="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9508D7C-EEC5-DABF-1573-F77104CC3116}"/>
              </a:ext>
            </a:extLst>
          </p:cNvPr>
          <p:cNvSpPr txBox="1"/>
          <p:nvPr/>
        </p:nvSpPr>
        <p:spPr>
          <a:xfrm>
            <a:off x="126452" y="3939383"/>
            <a:ext cx="7174459" cy="646331"/>
          </a:xfrm>
          <a:prstGeom prst="rect">
            <a:avLst/>
          </a:prstGeom>
          <a:noFill/>
        </p:spPr>
        <p:txBody>
          <a:bodyPr wrap="square">
            <a:spAutoFit/>
          </a:bodyPr>
          <a:lstStyle/>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Recommendation 2: Setting an example through direct government involvement</a:t>
            </a:r>
            <a:endParaRPr lang="en-GB" b="1" i="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078E683-17B0-A1D9-FC0F-FA4A28F1A9F9}"/>
              </a:ext>
            </a:extLst>
          </p:cNvPr>
          <p:cNvSpPr txBox="1"/>
          <p:nvPr/>
        </p:nvSpPr>
        <p:spPr>
          <a:xfrm>
            <a:off x="424531" y="2158155"/>
            <a:ext cx="7174458" cy="1569660"/>
          </a:xfrm>
          <a:prstGeom prst="rect">
            <a:avLst/>
          </a:prstGeom>
          <a:noFill/>
        </p:spPr>
        <p:txBody>
          <a:bodyPr wrap="square">
            <a:spAutoFit/>
          </a:bodyPr>
          <a:lstStyle/>
          <a:p>
            <a:pPr marL="285750" indent="-285750">
              <a:buFont typeface="Courier New" panose="02070309020205020404" pitchFamily="49" charset="0"/>
              <a:buChar char="o"/>
            </a:pPr>
            <a:r>
              <a:rPr lang="en-GB" sz="1600" kern="100" dirty="0">
                <a:solidFill>
                  <a:srgbClr val="575454"/>
                </a:solidFill>
                <a:effectLst/>
                <a:latin typeface="Arial" panose="020B0604020202020204" pitchFamily="34" charset="0"/>
                <a:ea typeface="DengXian" panose="02010600030101010101" pitchFamily="2" charset="-122"/>
                <a:cs typeface="Arial" panose="020B0604020202020204" pitchFamily="34" charset="0"/>
              </a:rPr>
              <a:t>Prioritising associated international frameworks for sustainable development, </a:t>
            </a:r>
            <a:r>
              <a:rPr lang="en-GB" sz="1600" kern="100" dirty="0">
                <a:solidFill>
                  <a:srgbClr val="505046"/>
                </a:solidFill>
                <a:effectLst/>
                <a:latin typeface="Arial" panose="020B0604020202020204" pitchFamily="34" charset="0"/>
                <a:ea typeface="DengXian" panose="02010600030101010101" pitchFamily="2" charset="-122"/>
                <a:cs typeface="Arial" panose="020B0604020202020204" pitchFamily="34" charset="0"/>
              </a:rPr>
              <a:t>specifically</a:t>
            </a:r>
            <a:r>
              <a:rPr lang="en-GB" sz="1600" kern="100" dirty="0">
                <a:solidFill>
                  <a:srgbClr val="575454"/>
                </a:solidFill>
                <a:effectLst/>
                <a:latin typeface="Arial" panose="020B0604020202020204" pitchFamily="34" charset="0"/>
                <a:ea typeface="DengXian" panose="02010600030101010101" pitchFamily="2" charset="-122"/>
                <a:cs typeface="Arial" panose="020B0604020202020204" pitchFamily="34" charset="0"/>
              </a:rPr>
              <a:t> the SDGs, would be one of the important elements. </a:t>
            </a:r>
          </a:p>
          <a:p>
            <a:pPr marL="285750" indent="-285750">
              <a:buFont typeface="Courier New" panose="02070309020205020404" pitchFamily="49" charset="0"/>
              <a:buChar char="o"/>
            </a:pPr>
            <a:r>
              <a:rPr lang="en-US" sz="1600" dirty="0">
                <a:solidFill>
                  <a:srgbClr val="575454"/>
                </a:solidFill>
                <a:latin typeface="Arial" panose="020B0604020202020204" pitchFamily="34" charset="0"/>
                <a:cs typeface="Arial" panose="020B0604020202020204" pitchFamily="34" charset="0"/>
              </a:rPr>
              <a:t>Promoting the adoption and incorporation of an impact framework early in investors’ early decision-making process, on top of relying solely on the </a:t>
            </a:r>
            <a:r>
              <a:rPr lang="en-US" sz="1600" dirty="0" err="1">
                <a:solidFill>
                  <a:srgbClr val="575454"/>
                </a:solidFill>
                <a:latin typeface="Arial" panose="020B0604020202020204" pitchFamily="34" charset="0"/>
                <a:cs typeface="Arial" panose="020B0604020202020204" pitchFamily="34" charset="0"/>
              </a:rPr>
              <a:t>prioritisation</a:t>
            </a:r>
            <a:r>
              <a:rPr lang="en-US" sz="1600" dirty="0">
                <a:solidFill>
                  <a:srgbClr val="575454"/>
                </a:solidFill>
                <a:latin typeface="Arial" panose="020B0604020202020204" pitchFamily="34" charset="0"/>
                <a:cs typeface="Arial" panose="020B0604020202020204" pitchFamily="34" charset="0"/>
              </a:rPr>
              <a:t> of SDGs. </a:t>
            </a:r>
            <a:endParaRPr lang="en-GB" sz="1600" dirty="0">
              <a:solidFill>
                <a:srgbClr val="575454"/>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303EB17-A19B-CEA7-1050-95EA3B9054DA}"/>
              </a:ext>
            </a:extLst>
          </p:cNvPr>
          <p:cNvSpPr txBox="1"/>
          <p:nvPr/>
        </p:nvSpPr>
        <p:spPr>
          <a:xfrm>
            <a:off x="424531" y="4550526"/>
            <a:ext cx="7174458" cy="1595309"/>
          </a:xfrm>
          <a:prstGeom prst="rect">
            <a:avLst/>
          </a:prstGeom>
          <a:noFill/>
        </p:spPr>
        <p:txBody>
          <a:bodyPr wrap="square">
            <a:spAutoFit/>
          </a:bodyPr>
          <a:lstStyle/>
          <a:p>
            <a:pPr marL="285750" indent="-285750">
              <a:spcAft>
                <a:spcPts val="200"/>
              </a:spcAft>
              <a:buFont typeface="Courier New" panose="02070309020205020404" pitchFamily="49" charset="0"/>
              <a:buChar char="o"/>
            </a:pPr>
            <a:r>
              <a:rPr lang="en-US" sz="1600" dirty="0">
                <a:solidFill>
                  <a:srgbClr val="505046"/>
                </a:solidFill>
                <a:latin typeface="Arial" panose="020B0604020202020204" pitchFamily="34" charset="0"/>
                <a:cs typeface="Arial" panose="020B0604020202020204" pitchFamily="34" charset="0"/>
              </a:rPr>
              <a:t>The HKIC can allocate a portion of its investment portfolio specifically to impact investments aligned with the SDGs. By taking this leadership role, the HKIC can establish a benchmark that provides valuable guidance to new investors to impact investing. </a:t>
            </a:r>
          </a:p>
          <a:p>
            <a:pPr marL="285750" indent="-285750">
              <a:buFont typeface="Courier New" panose="02070309020205020404" pitchFamily="49" charset="0"/>
              <a:buChar char="o"/>
            </a:pPr>
            <a:r>
              <a:rPr lang="en-US" altLang="zh-CN" sz="1600" kern="100" dirty="0">
                <a:solidFill>
                  <a:srgbClr val="505046"/>
                </a:solidFill>
                <a:latin typeface="Arial" panose="020B0604020202020204" pitchFamily="34" charset="0"/>
                <a:ea typeface="DengXian" panose="02010600030101010101" pitchFamily="2" charset="-122"/>
              </a:rPr>
              <a:t>T</a:t>
            </a:r>
            <a:r>
              <a:rPr lang="en-GB" sz="1600" kern="100" dirty="0">
                <a:solidFill>
                  <a:srgbClr val="505046"/>
                </a:solidFill>
                <a:effectLst/>
                <a:latin typeface="Arial" panose="020B0604020202020204" pitchFamily="34" charset="0"/>
                <a:ea typeface="DengXian" panose="02010600030101010101" pitchFamily="2" charset="-122"/>
              </a:rPr>
              <a:t>he Government can establish PPPs and collaborate with impact-focused organisations to catalyse investments in areas aligned with the SDGs. </a:t>
            </a:r>
            <a:endParaRPr lang="en-GB" sz="1600" dirty="0">
              <a:solidFill>
                <a:srgbClr val="5050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88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F5453D4-D6E4-78F1-C03B-3BF8A4C9DF1E}"/>
              </a:ext>
            </a:extLst>
          </p:cNvPr>
          <p:cNvSpPr txBox="1"/>
          <p:nvPr/>
        </p:nvSpPr>
        <p:spPr>
          <a:xfrm>
            <a:off x="4228374" y="1122576"/>
            <a:ext cx="7963626" cy="646331"/>
          </a:xfrm>
          <a:prstGeom prst="rect">
            <a:avLst/>
          </a:prstGeom>
          <a:noFill/>
        </p:spPr>
        <p:txBody>
          <a:bodyPr wrap="square" rtlCol="0">
            <a:spAutoFit/>
          </a:bodyPr>
          <a:lstStyle/>
          <a:p>
            <a:pPr lvl="0">
              <a:spcBef>
                <a:spcPts val="200"/>
              </a:spcBef>
            </a:pPr>
            <a:r>
              <a:rPr lang="en-GB" sz="1800" b="1" u="sng" kern="100" dirty="0">
                <a:solidFill>
                  <a:srgbClr val="2F5496"/>
                </a:solidFill>
                <a:effectLst/>
                <a:latin typeface="Arial" panose="020B0604020202020204" pitchFamily="34" charset="0"/>
                <a:ea typeface="DengXian Light" panose="02010600030101010101" pitchFamily="2" charset="-122"/>
                <a:cs typeface="Times New Roman" panose="02020603050405020304" pitchFamily="18" charset="0"/>
              </a:rPr>
              <a:t>Capacity building: Enhancing education with a multifaceted approach</a:t>
            </a:r>
            <a:endParaRPr lang="en-HK" sz="1800" b="1" u="sng" kern="100"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a:p>
            <a:endParaRPr lang="en-HK" u="sng" dirty="0"/>
          </a:p>
        </p:txBody>
      </p:sp>
      <p:sp>
        <p:nvSpPr>
          <p:cNvPr id="4" name="Title 1">
            <a:extLst>
              <a:ext uri="{FF2B5EF4-FFF2-40B4-BE49-F238E27FC236}">
                <a16:creationId xmlns:a16="http://schemas.microsoft.com/office/drawing/2014/main" id="{FCE41AAD-A430-0DA3-8930-0DAEBF9235E2}"/>
              </a:ext>
            </a:extLst>
          </p:cNvPr>
          <p:cNvSpPr>
            <a:spLocks noGrp="1"/>
          </p:cNvSpPr>
          <p:nvPr>
            <p:ph type="title"/>
          </p:nvPr>
        </p:nvSpPr>
        <p:spPr>
          <a:xfrm>
            <a:off x="239072" y="382004"/>
            <a:ext cx="11139488" cy="369332"/>
          </a:xfrm>
        </p:spPr>
        <p:txBody>
          <a:bodyPr/>
          <a:lstStyle/>
          <a:p>
            <a:r>
              <a:rPr lang="en-US" altLang="zh-TW" sz="2400" dirty="0"/>
              <a:t>Policy Recommendations</a:t>
            </a:r>
            <a:endParaRPr lang="zh-TW" altLang="en-US" sz="2400" dirty="0"/>
          </a:p>
        </p:txBody>
      </p:sp>
      <p:pic>
        <p:nvPicPr>
          <p:cNvPr id="1026" name="Picture 2">
            <a:extLst>
              <a:ext uri="{FF2B5EF4-FFF2-40B4-BE49-F238E27FC236}">
                <a16:creationId xmlns:a16="http://schemas.microsoft.com/office/drawing/2014/main" id="{0B7369AA-2E82-1DE9-54AC-4637EE77F2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2" r="12724"/>
          <a:stretch/>
        </p:blipFill>
        <p:spPr bwMode="auto">
          <a:xfrm>
            <a:off x="0" y="1075441"/>
            <a:ext cx="4228374" cy="54761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F72D49-1E7D-9DBF-39C2-79DD2F6C78AE}"/>
              </a:ext>
            </a:extLst>
          </p:cNvPr>
          <p:cNvSpPr txBox="1"/>
          <p:nvPr/>
        </p:nvSpPr>
        <p:spPr>
          <a:xfrm>
            <a:off x="4228374" y="1501025"/>
            <a:ext cx="7828508" cy="646331"/>
          </a:xfrm>
          <a:prstGeom prst="rect">
            <a:avLst/>
          </a:prstGeom>
          <a:noFill/>
        </p:spPr>
        <p:txBody>
          <a:bodyPr wrap="square">
            <a:spAutoFit/>
          </a:bodyPr>
          <a:lstStyle/>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Recommendation 3: Empowering retail investors through increased investor education</a:t>
            </a:r>
            <a:endParaRPr lang="en-GB" b="1"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7E32F2B-385F-CCE3-9C8F-9288D5DA25B4}"/>
              </a:ext>
            </a:extLst>
          </p:cNvPr>
          <p:cNvSpPr txBox="1"/>
          <p:nvPr/>
        </p:nvSpPr>
        <p:spPr>
          <a:xfrm>
            <a:off x="4542830" y="2128502"/>
            <a:ext cx="7344370" cy="1077218"/>
          </a:xfrm>
          <a:prstGeom prst="rect">
            <a:avLst/>
          </a:prstGeom>
          <a:noFill/>
        </p:spPr>
        <p:txBody>
          <a:bodyPr wrap="square">
            <a:spAutoFit/>
          </a:bodyPr>
          <a:lstStyle/>
          <a:p>
            <a:pPr marL="285750" indent="-285750">
              <a:buFont typeface="Courier New" panose="02070309020205020404" pitchFamily="49" charset="0"/>
              <a:buChar char="o"/>
            </a:pPr>
            <a:r>
              <a:rPr lang="en-US" sz="1600" kern="100" dirty="0">
                <a:solidFill>
                  <a:srgbClr val="575454"/>
                </a:solidFill>
                <a:latin typeface="Arial" panose="020B0604020202020204" pitchFamily="34" charset="0"/>
                <a:ea typeface="DengXian" panose="02010600030101010101" pitchFamily="2" charset="-122"/>
                <a:cs typeface="Arial" panose="020B0604020202020204" pitchFamily="34" charset="0"/>
              </a:rPr>
              <a:t>T</a:t>
            </a:r>
            <a:r>
              <a:rPr lang="en-US" sz="1600" kern="100" dirty="0">
                <a:solidFill>
                  <a:srgbClr val="575454"/>
                </a:solidFill>
                <a:effectLst/>
                <a:latin typeface="Arial" panose="020B0604020202020204" pitchFamily="34" charset="0"/>
                <a:ea typeface="DengXian" panose="02010600030101010101" pitchFamily="2" charset="-122"/>
                <a:cs typeface="Arial" panose="020B0604020202020204" pitchFamily="34" charset="0"/>
              </a:rPr>
              <a:t>here is an opportunity for the IFEC to expand its resources and establish a dedicated section specifically focused on impact investment.</a:t>
            </a:r>
          </a:p>
          <a:p>
            <a:pPr marL="285750" indent="-285750">
              <a:buFont typeface="Courier New" panose="02070309020205020404" pitchFamily="49" charset="0"/>
              <a:buChar char="o"/>
            </a:pPr>
            <a:r>
              <a:rPr lang="en-US" sz="1600" dirty="0">
                <a:solidFill>
                  <a:srgbClr val="575454"/>
                </a:solidFill>
                <a:latin typeface="Arial" panose="020B0604020202020204" pitchFamily="34" charset="0"/>
                <a:cs typeface="Arial" panose="020B0604020202020204" pitchFamily="34" charset="0"/>
              </a:rPr>
              <a:t>The GSF Knowledge Hub website could also be expanded to include dedicated sections on impact investing.</a:t>
            </a:r>
            <a:endParaRPr lang="en-GB" sz="1600" dirty="0">
              <a:solidFill>
                <a:srgbClr val="57545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F67875D-E800-228E-CBF5-AD73F61D1F49}"/>
              </a:ext>
            </a:extLst>
          </p:cNvPr>
          <p:cNvSpPr txBox="1"/>
          <p:nvPr/>
        </p:nvSpPr>
        <p:spPr>
          <a:xfrm>
            <a:off x="4228374" y="3156044"/>
            <a:ext cx="7828508" cy="646331"/>
          </a:xfrm>
          <a:prstGeom prst="rect">
            <a:avLst/>
          </a:prstGeom>
          <a:noFill/>
        </p:spPr>
        <p:txBody>
          <a:bodyPr wrap="square">
            <a:spAutoFit/>
          </a:bodyPr>
          <a:lstStyle/>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Recommendation 4: </a:t>
            </a:r>
            <a:r>
              <a:rPr lang="en-GB" sz="1800" b="1" i="1" kern="100" dirty="0">
                <a:effectLst/>
                <a:latin typeface="Arial" panose="020B0604020202020204" pitchFamily="34" charset="0"/>
                <a:ea typeface="DengXian" panose="02010600030101010101" pitchFamily="2" charset="-122"/>
              </a:rPr>
              <a:t>Enriching asset owners’ expertise through collaborative partnerships and industry engagement</a:t>
            </a:r>
            <a:endParaRPr lang="en-GB" b="1" i="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BE9FE53-30FE-693D-581D-589FD35EF6F4}"/>
              </a:ext>
            </a:extLst>
          </p:cNvPr>
          <p:cNvSpPr txBox="1"/>
          <p:nvPr/>
        </p:nvSpPr>
        <p:spPr>
          <a:xfrm>
            <a:off x="4542830" y="3783521"/>
            <a:ext cx="7344370" cy="1349087"/>
          </a:xfrm>
          <a:prstGeom prst="rect">
            <a:avLst/>
          </a:prstGeom>
          <a:noFill/>
        </p:spPr>
        <p:txBody>
          <a:bodyPr wrap="square">
            <a:spAutoFit/>
          </a:bodyPr>
          <a:lstStyle/>
          <a:p>
            <a:pPr marL="285750" indent="-285750">
              <a:spcAft>
                <a:spcPts val="200"/>
              </a:spcAft>
              <a:buFont typeface="Courier New" panose="02070309020205020404" pitchFamily="49" charset="0"/>
              <a:buChar char="o"/>
            </a:pPr>
            <a:r>
              <a:rPr lang="en-US" sz="1600" kern="100" dirty="0">
                <a:solidFill>
                  <a:srgbClr val="575454"/>
                </a:solidFill>
                <a:effectLst/>
                <a:latin typeface="Arial" panose="020B0604020202020204" pitchFamily="34" charset="0"/>
                <a:ea typeface="DengXian" panose="02010600030101010101" pitchFamily="2" charset="-122"/>
                <a:cs typeface="Arial" panose="020B0604020202020204" pitchFamily="34" charset="0"/>
              </a:rPr>
              <a:t>Institutions such as the HKAWL and other platform builders in Hong Kong can help bridge the knowledge gap by </a:t>
            </a:r>
            <a:r>
              <a:rPr lang="en-US" sz="1600" kern="100" dirty="0" err="1">
                <a:solidFill>
                  <a:srgbClr val="575454"/>
                </a:solidFill>
                <a:effectLst/>
                <a:latin typeface="Arial" panose="020B0604020202020204" pitchFamily="34" charset="0"/>
                <a:ea typeface="DengXian" panose="02010600030101010101" pitchFamily="2" charset="-122"/>
                <a:cs typeface="Arial" panose="020B0604020202020204" pitchFamily="34" charset="0"/>
              </a:rPr>
              <a:t>organising</a:t>
            </a:r>
            <a:r>
              <a:rPr lang="en-US" sz="1600" kern="100" dirty="0">
                <a:solidFill>
                  <a:srgbClr val="575454"/>
                </a:solidFill>
                <a:effectLst/>
                <a:latin typeface="Arial" panose="020B0604020202020204" pitchFamily="34" charset="0"/>
                <a:ea typeface="DengXian" panose="02010600030101010101" pitchFamily="2" charset="-122"/>
                <a:cs typeface="Arial" panose="020B0604020202020204" pitchFamily="34" charset="0"/>
              </a:rPr>
              <a:t> educational events, conferences, and industry forums focused on impact investing.</a:t>
            </a:r>
          </a:p>
          <a:p>
            <a:pPr marL="285750" indent="-285750">
              <a:buFont typeface="Courier New" panose="02070309020205020404" pitchFamily="49" charset="0"/>
              <a:buChar char="o"/>
            </a:pPr>
            <a:r>
              <a:rPr lang="en-US" sz="1600" dirty="0">
                <a:solidFill>
                  <a:srgbClr val="575454"/>
                </a:solidFill>
                <a:latin typeface="Arial" panose="020B0604020202020204" pitchFamily="34" charset="0"/>
                <a:cs typeface="Arial" panose="020B0604020202020204" pitchFamily="34" charset="0"/>
              </a:rPr>
              <a:t>The Government can work closely with industry associations, academic institutions, impact investing networks, and international </a:t>
            </a:r>
            <a:r>
              <a:rPr lang="en-US" sz="1600" dirty="0" err="1">
                <a:solidFill>
                  <a:srgbClr val="575454"/>
                </a:solidFill>
                <a:latin typeface="Arial" panose="020B0604020202020204" pitchFamily="34" charset="0"/>
                <a:cs typeface="Arial" panose="020B0604020202020204" pitchFamily="34" charset="0"/>
              </a:rPr>
              <a:t>organisations</a:t>
            </a:r>
            <a:r>
              <a:rPr lang="en-US" sz="1600" dirty="0">
                <a:solidFill>
                  <a:srgbClr val="575454"/>
                </a:solidFill>
                <a:latin typeface="Arial" panose="020B0604020202020204" pitchFamily="34" charset="0"/>
                <a:cs typeface="Arial" panose="020B0604020202020204" pitchFamily="34" charset="0"/>
              </a:rPr>
              <a:t>.</a:t>
            </a:r>
            <a:endParaRPr lang="en-GB" sz="1600" dirty="0">
              <a:solidFill>
                <a:srgbClr val="57545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47D8ED-EB0E-C45B-2617-DB154B88B87B}"/>
              </a:ext>
            </a:extLst>
          </p:cNvPr>
          <p:cNvSpPr txBox="1"/>
          <p:nvPr/>
        </p:nvSpPr>
        <p:spPr>
          <a:xfrm>
            <a:off x="4228374" y="5090436"/>
            <a:ext cx="7828508" cy="369332"/>
          </a:xfrm>
          <a:prstGeom prst="rect">
            <a:avLst/>
          </a:prstGeom>
          <a:noFill/>
        </p:spPr>
        <p:txBody>
          <a:bodyPr wrap="square">
            <a:spAutoFit/>
          </a:bodyPr>
          <a:lstStyle/>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Recommendation 5: </a:t>
            </a:r>
            <a:r>
              <a:rPr lang="en-GB" sz="1800" b="1" i="1" kern="100" dirty="0">
                <a:effectLst/>
                <a:latin typeface="Arial" panose="020B0604020202020204" pitchFamily="34" charset="0"/>
                <a:ea typeface="DengXian" panose="02010600030101010101" pitchFamily="2" charset="-122"/>
              </a:rPr>
              <a:t>Cultivating early through higher education</a:t>
            </a:r>
            <a:endParaRPr lang="en-GB" b="1" i="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5259CF5-80C3-3678-22C5-2D4D20977C72}"/>
              </a:ext>
            </a:extLst>
          </p:cNvPr>
          <p:cNvSpPr txBox="1"/>
          <p:nvPr/>
        </p:nvSpPr>
        <p:spPr>
          <a:xfrm>
            <a:off x="4542830" y="5405766"/>
            <a:ext cx="7344370" cy="1077218"/>
          </a:xfrm>
          <a:prstGeom prst="rect">
            <a:avLst/>
          </a:prstGeom>
          <a:noFill/>
        </p:spPr>
        <p:txBody>
          <a:bodyPr wrap="square">
            <a:spAutoFit/>
          </a:bodyPr>
          <a:lstStyle/>
          <a:p>
            <a:pPr marL="285750" indent="-285750">
              <a:buFont typeface="Courier New" panose="02070309020205020404" pitchFamily="49" charset="0"/>
              <a:buChar char="o"/>
            </a:pPr>
            <a:r>
              <a:rPr lang="en-US" sz="1600" kern="100" dirty="0">
                <a:solidFill>
                  <a:srgbClr val="575454"/>
                </a:solidFill>
                <a:effectLst/>
                <a:latin typeface="Arial" panose="020B0604020202020204" pitchFamily="34" charset="0"/>
                <a:ea typeface="DengXian" panose="02010600030101010101" pitchFamily="2" charset="-122"/>
                <a:cs typeface="Arial" panose="020B0604020202020204" pitchFamily="34" charset="0"/>
              </a:rPr>
              <a:t>By integrating impact investment into relevant disciplines such as finance, business, economics, and sustainability, universities can equip students with the necessary knowledge and skills to navigate the evolving landscape of responsible and sustainable finance.</a:t>
            </a:r>
            <a:endParaRPr lang="en-GB" sz="1600" dirty="0">
              <a:solidFill>
                <a:srgbClr val="575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06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74B3D35-55D3-2570-CB4F-8DE1C67DE840}"/>
              </a:ext>
            </a:extLst>
          </p:cNvPr>
          <p:cNvSpPr txBox="1"/>
          <p:nvPr/>
        </p:nvSpPr>
        <p:spPr>
          <a:xfrm>
            <a:off x="135879" y="1074654"/>
            <a:ext cx="7330150" cy="646331"/>
          </a:xfrm>
          <a:prstGeom prst="rect">
            <a:avLst/>
          </a:prstGeom>
          <a:noFill/>
        </p:spPr>
        <p:txBody>
          <a:bodyPr wrap="square">
            <a:spAutoFit/>
          </a:bodyPr>
          <a:lstStyle/>
          <a:p>
            <a:pPr lvl="0">
              <a:spcBef>
                <a:spcPts val="200"/>
              </a:spcBef>
            </a:pPr>
            <a:r>
              <a:rPr lang="en-GB" b="1" u="sng" kern="100" dirty="0">
                <a:solidFill>
                  <a:srgbClr val="2F5496"/>
                </a:solidFill>
                <a:latin typeface="Arial" panose="020B0604020202020204" pitchFamily="34" charset="0"/>
                <a:ea typeface="DengXian Light" panose="02010600030101010101" pitchFamily="2" charset="-122"/>
                <a:cs typeface="Times New Roman" panose="02020603050405020304" pitchFamily="18" charset="0"/>
              </a:rPr>
              <a:t>I</a:t>
            </a:r>
            <a:r>
              <a:rPr lang="en-GB" sz="1800" b="1" u="sng" kern="100" dirty="0">
                <a:solidFill>
                  <a:srgbClr val="2F5496"/>
                </a:solidFill>
                <a:effectLst/>
                <a:latin typeface="Arial" panose="020B0604020202020204" pitchFamily="34" charset="0"/>
                <a:ea typeface="DengXian Light" panose="02010600030101010101" pitchFamily="2" charset="-122"/>
                <a:cs typeface="Times New Roman" panose="02020603050405020304" pitchFamily="18" charset="0"/>
              </a:rPr>
              <a:t>ncentivising impact: Creating a conducive environment for impact investment</a:t>
            </a:r>
            <a:endParaRPr lang="en-HK" sz="1800" b="1" u="sng" kern="100"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4" name="Title 1">
            <a:extLst>
              <a:ext uri="{FF2B5EF4-FFF2-40B4-BE49-F238E27FC236}">
                <a16:creationId xmlns:a16="http://schemas.microsoft.com/office/drawing/2014/main" id="{FCE41AAD-A430-0DA3-8930-0DAEBF9235E2}"/>
              </a:ext>
            </a:extLst>
          </p:cNvPr>
          <p:cNvSpPr>
            <a:spLocks noGrp="1"/>
          </p:cNvSpPr>
          <p:nvPr>
            <p:ph type="title"/>
          </p:nvPr>
        </p:nvSpPr>
        <p:spPr>
          <a:xfrm>
            <a:off x="239072" y="382004"/>
            <a:ext cx="11139488" cy="369332"/>
          </a:xfrm>
        </p:spPr>
        <p:txBody>
          <a:bodyPr/>
          <a:lstStyle/>
          <a:p>
            <a:r>
              <a:rPr lang="en-US" altLang="zh-TW" sz="2400" dirty="0"/>
              <a:t>Policy Recommendations</a:t>
            </a:r>
            <a:endParaRPr lang="zh-TW" altLang="en-US" sz="2400" dirty="0"/>
          </a:p>
        </p:txBody>
      </p:sp>
      <p:pic>
        <p:nvPicPr>
          <p:cNvPr id="2050" name="Picture 2" descr="What Is Impact Investing?">
            <a:extLst>
              <a:ext uri="{FF2B5EF4-FFF2-40B4-BE49-F238E27FC236}">
                <a16:creationId xmlns:a16="http://schemas.microsoft.com/office/drawing/2014/main" id="{F5479DDD-F700-F353-9161-644BC1860E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20" r="18852"/>
          <a:stretch/>
        </p:blipFill>
        <p:spPr bwMode="auto">
          <a:xfrm>
            <a:off x="7588577" y="1074654"/>
            <a:ext cx="4600104" cy="54829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50241A-7BE0-1312-FC15-676AAB1292EC}"/>
              </a:ext>
            </a:extLst>
          </p:cNvPr>
          <p:cNvSpPr txBox="1"/>
          <p:nvPr/>
        </p:nvSpPr>
        <p:spPr>
          <a:xfrm>
            <a:off x="0" y="1724305"/>
            <a:ext cx="7828508" cy="369332"/>
          </a:xfrm>
          <a:prstGeom prst="rect">
            <a:avLst/>
          </a:prstGeom>
          <a:noFill/>
        </p:spPr>
        <p:txBody>
          <a:bodyPr wrap="square">
            <a:spAutoFit/>
          </a:bodyPr>
          <a:lstStyle/>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Recommendation 6: Enhancing the ease of incorporation </a:t>
            </a:r>
            <a:endParaRPr lang="en-GB" b="1" i="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66639F0-AA00-F316-180F-9D2F529B1A81}"/>
              </a:ext>
            </a:extLst>
          </p:cNvPr>
          <p:cNvSpPr txBox="1"/>
          <p:nvPr/>
        </p:nvSpPr>
        <p:spPr>
          <a:xfrm>
            <a:off x="267158" y="2146824"/>
            <a:ext cx="7344370" cy="2087751"/>
          </a:xfrm>
          <a:prstGeom prst="rect">
            <a:avLst/>
          </a:prstGeom>
          <a:noFill/>
        </p:spPr>
        <p:txBody>
          <a:bodyPr wrap="square">
            <a:spAutoFit/>
          </a:bodyPr>
          <a:lstStyle/>
          <a:p>
            <a:pPr marL="285750" indent="-285750">
              <a:spcAft>
                <a:spcPts val="200"/>
              </a:spcAft>
              <a:buFont typeface="Courier New" panose="02070309020205020404" pitchFamily="49" charset="0"/>
              <a:buChar char="o"/>
            </a:pPr>
            <a:r>
              <a:rPr lang="en-US" sz="1600" kern="100" dirty="0">
                <a:solidFill>
                  <a:srgbClr val="575454"/>
                </a:solidFill>
                <a:latin typeface="Arial" panose="020B0604020202020204" pitchFamily="34" charset="0"/>
                <a:ea typeface="DengXian" panose="02010600030101010101" pitchFamily="2" charset="-122"/>
                <a:cs typeface="Arial" panose="020B0604020202020204" pitchFamily="34" charset="0"/>
              </a:rPr>
              <a:t>To accelerate the growth of impact investing in Hong Kong, relevant public stakeholders could consider introducing incentives to encourage the establishment and registration of impact investment funds in the city</a:t>
            </a:r>
          </a:p>
          <a:p>
            <a:pPr marL="285750" indent="-285750">
              <a:buFont typeface="Courier New" panose="02070309020205020404" pitchFamily="49" charset="0"/>
              <a:buChar char="o"/>
            </a:pPr>
            <a:r>
              <a:rPr lang="en-US" sz="1600" dirty="0">
                <a:solidFill>
                  <a:srgbClr val="575454"/>
                </a:solidFill>
                <a:latin typeface="Arial" panose="020B0604020202020204" pitchFamily="34" charset="0"/>
                <a:cs typeface="Arial" panose="020B0604020202020204" pitchFamily="34" charset="0"/>
              </a:rPr>
              <a:t>The Government can offer other supportive measures to </a:t>
            </a:r>
            <a:r>
              <a:rPr lang="en-US" sz="1600" dirty="0" err="1">
                <a:solidFill>
                  <a:srgbClr val="575454"/>
                </a:solidFill>
                <a:latin typeface="Arial" panose="020B0604020202020204" pitchFamily="34" charset="0"/>
                <a:cs typeface="Arial" panose="020B0604020202020204" pitchFamily="34" charset="0"/>
              </a:rPr>
              <a:t>incentivise</a:t>
            </a:r>
            <a:r>
              <a:rPr lang="en-US" sz="1600" dirty="0">
                <a:solidFill>
                  <a:srgbClr val="575454"/>
                </a:solidFill>
                <a:latin typeface="Arial" panose="020B0604020202020204" pitchFamily="34" charset="0"/>
                <a:cs typeface="Arial" panose="020B0604020202020204" pitchFamily="34" charset="0"/>
              </a:rPr>
              <a:t> the establishment of impact investment funds. These could include expedited approval procedures, relevant tax incentives, expansion of ESG fund definition if deemed appropriate, and dedicated support services for fund managers to navigate the complexities of impact investing.</a:t>
            </a:r>
            <a:endParaRPr lang="en-GB" sz="1600" dirty="0">
              <a:solidFill>
                <a:srgbClr val="57545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3F34D3D-DED1-FC19-FBE0-C140BD9A5383}"/>
              </a:ext>
            </a:extLst>
          </p:cNvPr>
          <p:cNvSpPr txBox="1"/>
          <p:nvPr/>
        </p:nvSpPr>
        <p:spPr>
          <a:xfrm>
            <a:off x="0" y="4349198"/>
            <a:ext cx="7828508" cy="369332"/>
          </a:xfrm>
          <a:prstGeom prst="rect">
            <a:avLst/>
          </a:prstGeom>
          <a:noFill/>
        </p:spPr>
        <p:txBody>
          <a:bodyPr wrap="square">
            <a:spAutoFit/>
          </a:bodyPr>
          <a:lstStyle/>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Recommendation 7: Promoting investing with purpose</a:t>
            </a:r>
            <a:endParaRPr lang="en-GB" b="1" i="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95F7054-21CE-640F-9EC3-2127E178080F}"/>
              </a:ext>
            </a:extLst>
          </p:cNvPr>
          <p:cNvSpPr txBox="1"/>
          <p:nvPr/>
        </p:nvSpPr>
        <p:spPr>
          <a:xfrm>
            <a:off x="267158" y="4771717"/>
            <a:ext cx="7344370" cy="1077218"/>
          </a:xfrm>
          <a:prstGeom prst="rect">
            <a:avLst/>
          </a:prstGeom>
          <a:noFill/>
        </p:spPr>
        <p:txBody>
          <a:bodyPr wrap="square">
            <a:spAutoFit/>
          </a:bodyPr>
          <a:lstStyle/>
          <a:p>
            <a:pPr marL="285750" indent="-285750">
              <a:buFont typeface="Courier New" panose="02070309020205020404" pitchFamily="49" charset="0"/>
              <a:buChar char="o"/>
            </a:pPr>
            <a:r>
              <a:rPr lang="en-US" sz="1600" kern="100" dirty="0">
                <a:solidFill>
                  <a:srgbClr val="575454"/>
                </a:solidFill>
                <a:latin typeface="Arial" panose="020B0604020202020204" pitchFamily="34" charset="0"/>
                <a:ea typeface="DengXian" panose="02010600030101010101" pitchFamily="2" charset="-122"/>
                <a:cs typeface="Arial" panose="020B0604020202020204" pitchFamily="34" charset="0"/>
              </a:rPr>
              <a:t>To further enhance the impact of the CIES and create a more dynamic impact investment landscape in Hong Kong, relevant public stakeholders could consider including impact investments as one of the permissible investment assets, alongside equities and debt securities. </a:t>
            </a:r>
            <a:endParaRPr lang="en-GB" sz="1600" dirty="0">
              <a:solidFill>
                <a:srgbClr val="575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56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9AE6-13F6-8EE6-9084-89D89CD8EDAD}"/>
              </a:ext>
            </a:extLst>
          </p:cNvPr>
          <p:cNvSpPr txBox="1">
            <a:spLocks/>
          </p:cNvSpPr>
          <p:nvPr/>
        </p:nvSpPr>
        <p:spPr>
          <a:xfrm>
            <a:off x="368381" y="3213556"/>
            <a:ext cx="11139488" cy="553998"/>
          </a:xfrm>
          <a:prstGeom prst="rect">
            <a:avLst/>
          </a:prstGeom>
        </p:spPr>
        <p:txBody>
          <a:bodyPr wrap="square" lIns="0" tIns="0" rIns="0" bIns="0">
            <a:spAutoFit/>
          </a:bodyPr>
          <a:lstStyle>
            <a:lvl1pPr algn="l" eaLnBrk="1" hangingPunct="1">
              <a:defRPr sz="3200" b="1" i="0">
                <a:solidFill>
                  <a:srgbClr val="B00B2D"/>
                </a:solidFill>
                <a:latin typeface="Arial" panose="020B0604020202090204"/>
                <a:ea typeface="+mj-ea"/>
                <a:cs typeface="Arial" panose="020B0604020202090204"/>
              </a:defRPr>
            </a:lvl1pPr>
          </a:lstStyle>
          <a:p>
            <a:pPr algn="ctr"/>
            <a:r>
              <a:rPr lang="en-US" altLang="zh-TW" sz="3600" kern="0" dirty="0"/>
              <a:t>Thank you</a:t>
            </a:r>
            <a:endParaRPr lang="zh-TW" altLang="en-US" sz="3600" kern="0" dirty="0"/>
          </a:p>
        </p:txBody>
      </p:sp>
    </p:spTree>
    <p:extLst>
      <p:ext uri="{BB962C8B-B14F-4D97-AF65-F5344CB8AC3E}">
        <p14:creationId xmlns:p14="http://schemas.microsoft.com/office/powerpoint/2010/main" val="37749158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91,2,Slide36"/>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iUyVHLYQfG8XdE_ITdHjQ"/>
</p:tagLst>
</file>

<file path=ppt/tags/tag3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2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CG Grid 16:9">
  <a:themeElements>
    <a:clrScheme name="自定义 6">
      <a:dk1>
        <a:srgbClr val="575757"/>
      </a:dk1>
      <a:lt1>
        <a:sysClr val="window" lastClr="FFFFFF"/>
      </a:lt1>
      <a:dk2>
        <a:srgbClr val="6F603B"/>
      </a:dk2>
      <a:lt2>
        <a:srgbClr val="F2F2F2"/>
      </a:lt2>
      <a:accent1>
        <a:srgbClr val="797979"/>
      </a:accent1>
      <a:accent2>
        <a:srgbClr val="C5B691"/>
      </a:accent2>
      <a:accent3>
        <a:srgbClr val="9A7880"/>
      </a:accent3>
      <a:accent4>
        <a:srgbClr val="9BB3AA"/>
      </a:accent4>
      <a:accent5>
        <a:srgbClr val="6E6F73"/>
      </a:accent5>
      <a:accent6>
        <a:srgbClr val="295E7E"/>
      </a:accent6>
      <a:hlink>
        <a:srgbClr val="4F4A37"/>
      </a:hlink>
      <a:folHlink>
        <a:srgbClr val="3C3C3C"/>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defRPr sz="1400" dirty="0">
            <a:latin typeface="微软雅黑" pitchFamily="34" charset="-122"/>
            <a:ea typeface="微软雅黑" pitchFamily="34" charset="-122"/>
          </a:defRPr>
        </a:defPPr>
      </a:lst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spPr>
      <a:bodyPr rot="0" spcFirstLastPara="0" vertOverflow="overflow" horzOverflow="overflow" vert="horz" wrap="square" lIns="91440" tIns="45720" rIns="91440" bIns="45720" numCol="1" spcCol="0" rtlCol="0" fromWordArt="0" anchor="ctr" anchorCtr="0" forceAA="0" compatLnSpc="1">
        <a:noAutofit/>
      </a:bodyPr>
      <a:lstStyle>
        <a:defPPr algn="ctr">
          <a:defRPr sz="1400" dirty="0">
            <a:solidFill>
              <a:srgbClr val="575757"/>
            </a:solidFill>
            <a:latin typeface="微软雅黑" pitchFamily="34" charset="-122"/>
            <a:ea typeface="微软雅黑" pitchFamily="34" charset="-122"/>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46FEB40B8E39439175AF4EC4E829AF" ma:contentTypeVersion="14" ma:contentTypeDescription="Create a new document." ma:contentTypeScope="" ma:versionID="e27ab9055d830978a25fe977ae441014">
  <xsd:schema xmlns:xsd="http://www.w3.org/2001/XMLSchema" xmlns:xs="http://www.w3.org/2001/XMLSchema" xmlns:p="http://schemas.microsoft.com/office/2006/metadata/properties" xmlns:ns3="ae63978d-0e49-4b02-bc01-784fdbc97946" xmlns:ns4="0706e4db-5323-4087-b20c-8c2758d89e94" targetNamespace="http://schemas.microsoft.com/office/2006/metadata/properties" ma:root="true" ma:fieldsID="c018e0d242c24685745333b702fe6046" ns3:_="" ns4:_="">
    <xsd:import namespace="ae63978d-0e49-4b02-bc01-784fdbc97946"/>
    <xsd:import namespace="0706e4db-5323-4087-b20c-8c2758d89e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3978d-0e49-4b02-bc01-784fdbc979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06e4db-5323-4087-b20c-8c2758d89e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e63978d-0e49-4b02-bc01-784fdbc9794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B37EF5-ABEA-4450-8FF3-1D2619534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63978d-0e49-4b02-bc01-784fdbc97946"/>
    <ds:schemaRef ds:uri="0706e4db-5323-4087-b20c-8c2758d89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FA8AC9-E4FC-4329-A7D2-1031E619335E}">
  <ds:schemaRef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0706e4db-5323-4087-b20c-8c2758d89e94"/>
    <ds:schemaRef ds:uri="ae63978d-0e49-4b02-bc01-784fdbc97946"/>
    <ds:schemaRef ds:uri="http://purl.org/dc/terms/"/>
  </ds:schemaRefs>
</ds:datastoreItem>
</file>

<file path=customXml/itemProps3.xml><?xml version="1.0" encoding="utf-8"?>
<ds:datastoreItem xmlns:ds="http://schemas.openxmlformats.org/officeDocument/2006/customXml" ds:itemID="{C491EF0D-64CE-467B-8783-CF47B695A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15422</TotalTime>
  <Words>1081</Words>
  <Application>Microsoft Office PowerPoint</Application>
  <PresentationFormat>Widescreen</PresentationFormat>
  <Paragraphs>75</Paragraphs>
  <Slides>8</Slides>
  <Notes>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21" baseType="lpstr">
      <vt:lpstr>微软雅黑</vt:lpstr>
      <vt:lpstr>PMingLiU</vt:lpstr>
      <vt:lpstr>Aptos</vt:lpstr>
      <vt:lpstr>Arial</vt:lpstr>
      <vt:lpstr>Arial Narrow</vt:lpstr>
      <vt:lpstr>Calibri</vt:lpstr>
      <vt:lpstr>Calibri Light</vt:lpstr>
      <vt:lpstr>Courier New</vt:lpstr>
      <vt:lpstr>Times New Roman</vt:lpstr>
      <vt:lpstr>Trebuchet MS</vt:lpstr>
      <vt:lpstr>2_Office Theme</vt:lpstr>
      <vt:lpstr>BCG Grid 16:9</vt:lpstr>
      <vt:lpstr>think-cell Slide</vt:lpstr>
      <vt:lpstr> FSDC Industry Exchange Series  Trailblazing for Change: Hong Kong, the Impact Investing Hub of Asia   September 2024</vt:lpstr>
      <vt:lpstr>PowerPoint Presentation</vt:lpstr>
      <vt:lpstr>PowerPoint Presentation</vt:lpstr>
      <vt:lpstr>Policy Recommendations</vt:lpstr>
      <vt:lpstr>Policy Recommendations</vt:lpstr>
      <vt:lpstr>Policy Recommendations</vt:lpstr>
      <vt:lpstr>Policy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Working Group Meeting  Realising the Potential of Blockchain  in Advancing Hong Kong’s  Financial Services Industry</dc:title>
  <dc:creator>Joyce Lee</dc:creator>
  <cp:lastModifiedBy>Joyce Lee</cp:lastModifiedBy>
  <cp:revision>775</cp:revision>
  <dcterms:created xsi:type="dcterms:W3CDTF">2023-02-10T08:48:57Z</dcterms:created>
  <dcterms:modified xsi:type="dcterms:W3CDTF">2024-09-25T09:36:16Z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0x010100B346FEB40B8E39439175AF4EC4E829AF</vt:lpwstr>
  </property>
</Properties>
</file>